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8"/>
  </p:notesMasterIdLst>
  <p:handoutMasterIdLst>
    <p:handoutMasterId r:id="rId59"/>
  </p:handoutMasterIdLst>
  <p:sldIdLst>
    <p:sldId id="256" r:id="rId2"/>
    <p:sldId id="257" r:id="rId3"/>
    <p:sldId id="380" r:id="rId4"/>
    <p:sldId id="265" r:id="rId5"/>
    <p:sldId id="288" r:id="rId6"/>
    <p:sldId id="433" r:id="rId7"/>
    <p:sldId id="458" r:id="rId8"/>
    <p:sldId id="406" r:id="rId9"/>
    <p:sldId id="355" r:id="rId10"/>
    <p:sldId id="456" r:id="rId11"/>
    <p:sldId id="435" r:id="rId12"/>
    <p:sldId id="438" r:id="rId13"/>
    <p:sldId id="439" r:id="rId14"/>
    <p:sldId id="436" r:id="rId15"/>
    <p:sldId id="478" r:id="rId16"/>
    <p:sldId id="480" r:id="rId17"/>
    <p:sldId id="479" r:id="rId18"/>
    <p:sldId id="390" r:id="rId19"/>
    <p:sldId id="442" r:id="rId20"/>
    <p:sldId id="476" r:id="rId21"/>
    <p:sldId id="477" r:id="rId22"/>
    <p:sldId id="471" r:id="rId23"/>
    <p:sldId id="445" r:id="rId24"/>
    <p:sldId id="481" r:id="rId25"/>
    <p:sldId id="483" r:id="rId26"/>
    <p:sldId id="482" r:id="rId27"/>
    <p:sldId id="484" r:id="rId28"/>
    <p:sldId id="485" r:id="rId29"/>
    <p:sldId id="448" r:id="rId30"/>
    <p:sldId id="462" r:id="rId31"/>
    <p:sldId id="463" r:id="rId32"/>
    <p:sldId id="449" r:id="rId33"/>
    <p:sldId id="301" r:id="rId34"/>
    <p:sldId id="457" r:id="rId35"/>
    <p:sldId id="330" r:id="rId36"/>
    <p:sldId id="336" r:id="rId37"/>
    <p:sldId id="464" r:id="rId38"/>
    <p:sldId id="440" r:id="rId39"/>
    <p:sldId id="441" r:id="rId40"/>
    <p:sldId id="447" r:id="rId41"/>
    <p:sldId id="466" r:id="rId42"/>
    <p:sldId id="467" r:id="rId43"/>
    <p:sldId id="465" r:id="rId44"/>
    <p:sldId id="472" r:id="rId45"/>
    <p:sldId id="470" r:id="rId46"/>
    <p:sldId id="468" r:id="rId47"/>
    <p:sldId id="473" r:id="rId48"/>
    <p:sldId id="474" r:id="rId49"/>
    <p:sldId id="486" r:id="rId50"/>
    <p:sldId id="487" r:id="rId51"/>
    <p:sldId id="454" r:id="rId52"/>
    <p:sldId id="475" r:id="rId53"/>
    <p:sldId id="451" r:id="rId54"/>
    <p:sldId id="434" r:id="rId55"/>
    <p:sldId id="452" r:id="rId56"/>
    <p:sldId id="469"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39"/>
            <p14:sldId id="436"/>
            <p14:sldId id="478"/>
            <p14:sldId id="480"/>
            <p14:sldId id="479"/>
          </p14:sldIdLst>
        </p14:section>
        <p14:section name="実験設定" id="{57D13AC2-5BAF-4A05-8C94-90F750AD787E}">
          <p14:sldIdLst>
            <p14:sldId id="390"/>
            <p14:sldId id="442"/>
            <p14:sldId id="476"/>
            <p14:sldId id="477"/>
            <p14:sldId id="471"/>
            <p14:sldId id="445"/>
            <p14:sldId id="481"/>
            <p14:sldId id="483"/>
            <p14:sldId id="482"/>
            <p14:sldId id="484"/>
            <p14:sldId id="485"/>
            <p14:sldId id="448"/>
            <p14:sldId id="462"/>
            <p14:sldId id="463"/>
          </p14:sldIdLst>
        </p14:section>
        <p14:section name="まとめ・課題" id="{1CDB7562-F34D-405E-9325-C263D6928193}">
          <p14:sldIdLst>
            <p14:sldId id="449"/>
            <p14:sldId id="301"/>
            <p14:sldId id="457"/>
            <p14:sldId id="330"/>
            <p14:sldId id="336"/>
          </p14:sldIdLst>
        </p14:section>
        <p14:section name="予備" id="{BBFA7761-7406-4169-9063-D47FBB3FFA2F}">
          <p14:sldIdLst>
            <p14:sldId id="464"/>
            <p14:sldId id="440"/>
            <p14:sldId id="441"/>
            <p14:sldId id="447"/>
            <p14:sldId id="466"/>
            <p14:sldId id="467"/>
            <p14:sldId id="465"/>
            <p14:sldId id="472"/>
            <p14:sldId id="470"/>
            <p14:sldId id="468"/>
            <p14:sldId id="473"/>
            <p14:sldId id="474"/>
            <p14:sldId id="486"/>
            <p14:sldId id="487"/>
            <p14:sldId id="454"/>
            <p14:sldId id="475"/>
            <p14:sldId id="451"/>
            <p14:sldId id="434"/>
            <p14:sldId id="452"/>
            <p14:sldId id="4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E05073"/>
    <a:srgbClr val="B7E7D6"/>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66182" autoAdjust="0"/>
  </p:normalViewPr>
  <p:slideViewPr>
    <p:cSldViewPr snapToGrid="0">
      <p:cViewPr>
        <p:scale>
          <a:sx n="77" d="100"/>
          <a:sy n="77" d="100"/>
        </p:scale>
        <p:origin x="2604"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2025/2/16</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a:t>
            </a:r>
            <a:r>
              <a:rPr lang="en-US" altLang="ja-JP" sz="1200" b="0" i="0" dirty="0">
                <a:solidFill>
                  <a:srgbClr val="191919"/>
                </a:solidFill>
                <a:effectLst/>
                <a:latin typeface="Lato"/>
              </a:rPr>
              <a:t>,</a:t>
            </a:r>
            <a:r>
              <a:rPr lang="ja-JP" altLang="en-US" sz="1200" b="0" i="0" dirty="0">
                <a:solidFill>
                  <a:srgbClr val="191919"/>
                </a:solidFill>
                <a:effectLst/>
                <a:latin typeface="Lato"/>
              </a:rPr>
              <a:t>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a:t>
            </a:r>
            <a:endParaRPr lang="en-US" altLang="ja-JP" sz="1200" b="0" i="0" dirty="0">
              <a:solidFill>
                <a:srgbClr val="191919"/>
              </a:solidFill>
              <a:effectLst/>
              <a:latin typeface="Lato"/>
            </a:endParaRPr>
          </a:p>
          <a:p>
            <a:r>
              <a:rPr lang="ja-JP" altLang="en-US" sz="1200" dirty="0"/>
              <a:t>分類精度の検証には </a:t>
            </a:r>
            <a:r>
              <a:rPr lang="en-US" altLang="ja-JP" sz="1200" dirty="0"/>
              <a:t>‘</a:t>
            </a:r>
            <a:r>
              <a:rPr lang="en-US" altLang="ja-JP" sz="1200" dirty="0" err="1"/>
              <a:t>plamo</a:t>
            </a:r>
            <a:r>
              <a:rPr lang="en-US" altLang="ja-JP" sz="1200" dirty="0"/>
              <a:t>-</a:t>
            </a:r>
            <a:r>
              <a:rPr lang="ja-JP" altLang="en-US" sz="1200" dirty="0"/>
              <a:t>ワン</a:t>
            </a:r>
            <a:r>
              <a:rPr lang="en-US" altLang="ja-JP" sz="1200" dirty="0"/>
              <a:t>-prime’ </a:t>
            </a:r>
            <a:r>
              <a:rPr lang="ja-JP" altLang="en-US" sz="1200" dirty="0"/>
              <a:t>モデル</a:t>
            </a:r>
            <a:r>
              <a:rPr lang="ja-JP" altLang="en-US" sz="1200" b="0" i="0" dirty="0">
                <a:solidFill>
                  <a:srgbClr val="191919"/>
                </a:solidFill>
                <a:effectLst/>
                <a:latin typeface="Lato"/>
              </a:rPr>
              <a:t>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en-US" altLang="ja-JP" b="1" dirty="0"/>
              <a:t>【2:50】</a:t>
            </a:r>
          </a:p>
          <a:p>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b="1" dirty="0"/>
              <a:t>このとき、温度パラメータは</a:t>
            </a:r>
            <a:r>
              <a:rPr lang="en-US" altLang="ja-JP" b="1" dirty="0"/>
              <a:t>0</a:t>
            </a:r>
            <a:r>
              <a:rPr lang="ja-JP" altLang="en-US" b="1"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b="0" dirty="0"/>
                  <a:t>次に</a:t>
                </a:r>
                <a:r>
                  <a:rPr lang="ja-JP" altLang="en-US" sz="1200" b="1" dirty="0">
                    <a:solidFill>
                      <a:srgbClr val="F4B54B"/>
                    </a:solidFill>
                    <a:latin typeface="+mn-ea"/>
                  </a:rPr>
                  <a:t>大和の手法をベースとした要約文情報を組み込んだプーリング手法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ja-JP" altLang="en-US" sz="1200" b="0" dirty="0">
                    <a:latin typeface="+mn-ea"/>
                    <a:ea typeface="+mn-ea"/>
                  </a:rPr>
                  <a:t>提案手法</a:t>
                </a:r>
                <a:r>
                  <a:rPr lang="en-US" altLang="ja-JP" sz="1200" b="0" dirty="0">
                    <a:latin typeface="+mn-ea"/>
                    <a:ea typeface="+mn-ea"/>
                  </a:rPr>
                  <a:t>1</a:t>
                </a:r>
                <a:r>
                  <a:rPr lang="ja-JP" altLang="en-US" sz="1200" b="0" dirty="0">
                    <a:latin typeface="+mn-ea"/>
                    <a:ea typeface="+mn-ea"/>
                  </a:rPr>
                  <a:t>は </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この赤枠の中では、左側と同様に、要約文に対する分散表現を並行して学習します</a:t>
                </a:r>
                <a:endParaRPr lang="en-US" altLang="ja-JP" dirty="0"/>
              </a:p>
              <a:p>
                <a:r>
                  <a:rPr lang="ja-JP" altLang="en-US" b="1" dirty="0"/>
                  <a:t>各</a:t>
                </a:r>
                <a:r>
                  <a:rPr lang="en-US" altLang="ja-JP" b="1" dirty="0"/>
                  <a:t>BERT</a:t>
                </a:r>
                <a:r>
                  <a:rPr lang="ja-JP" altLang="en-US" b="1" dirty="0"/>
                  <a:t>モデル</a:t>
                </a:r>
                <a:r>
                  <a:rPr lang="ja-JP" altLang="en-US" b="0" dirty="0"/>
                  <a:t>への入力形式は図の通りです</a:t>
                </a:r>
                <a:r>
                  <a:rPr lang="en-US" altLang="ja-JP" b="0" dirty="0"/>
                  <a:t>.</a:t>
                </a:r>
                <a:endParaRPr lang="en-US" altLang="ja-JP" b="1" dirty="0"/>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EA836-4746-C62D-DB79-7B6A13D773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B4D0D5-CFA9-3A9D-77E0-15228F1393A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dirty="0"/>
                  <a:t>また、学習可能なパラメータ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r>
                  <a:rPr lang="ja-JP" altLang="en-US" sz="1200" b="0" i="0" dirty="0">
                    <a:latin typeface="Cambria Math" panose="02040503050406030204" pitchFamily="18" charset="0"/>
                    <a:ea typeface="+mn-ea"/>
                  </a:rPr>
                  <a:t>パラメータ</a:t>
                </a:r>
                <a:r>
                  <a:rPr lang="en-US" altLang="ja-JP" sz="1200" b="0" i="0" dirty="0">
                    <a:latin typeface="Cambria Math" panose="02040503050406030204" pitchFamily="18" charset="0"/>
                    <a:ea typeface="+mn-ea"/>
                  </a:rPr>
                  <a:t> </a:t>
                </a:r>
                <a:r>
                  <a:rPr lang="en-US" altLang="ja-JP" sz="1200" b="0" i="0">
                    <a:latin typeface="Cambria Math" panose="02040503050406030204" pitchFamily="18" charset="0"/>
                    <a:ea typeface="+mn-ea"/>
                  </a:rPr>
                  <a:t>𝑝,  𝑞,  𝑟, 𝑠</a:t>
                </a:r>
                <a:r>
                  <a:rPr lang="ja-JP" altLang="en-US" sz="1200" dirty="0">
                    <a:latin typeface="+mn-ea"/>
                    <a:ea typeface="+mn-ea"/>
                  </a:rPr>
                  <a:t>を用いて</a:t>
                </a:r>
                <a:endParaRPr lang="en-US" altLang="ja-JP" sz="1200" dirty="0">
                  <a:latin typeface="+mn-ea"/>
                  <a:ea typeface="+mn-ea"/>
                </a:endParaRPr>
              </a:p>
              <a:p>
                <a:pPr lvl="0"/>
                <a:r>
                  <a:rPr kumimoji="1" lang="ja-JP" altLang="en-US" sz="1200" i="0">
                    <a:latin typeface="Cambria Math" panose="02040503050406030204" pitchFamily="18" charset="0"/>
                    <a:ea typeface="+mn-ea"/>
                  </a:rPr>
                  <a:t>こ</a:t>
                </a:r>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dirty="0"/>
                  <a:t>また、学習可能なパラメータ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ECE9AFE5-5D99-8319-2D9A-54EB3EC738B1}"/>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289058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DA71B-F736-73B4-F814-5733914FEC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8573FA-D74C-C267-6F2E-837B0E3E168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73F978-1B63-3E73-5888-1DCD7CE9DC1A}"/>
              </a:ext>
            </a:extLst>
          </p:cNvPr>
          <p:cNvSpPr>
            <a:spLocks noGrp="1"/>
          </p:cNvSpPr>
          <p:nvPr>
            <p:ph type="body" idx="1"/>
          </p:nvPr>
        </p:nvSpPr>
        <p:spPr/>
        <p:txBody>
          <a:bodyPr/>
          <a:lstStyle/>
          <a:p>
            <a:r>
              <a:rPr lang="ja-JP" altLang="en-US" sz="1200" b="0" dirty="0">
                <a:latin typeface="+mn-ea"/>
                <a:ea typeface="+mn-ea"/>
              </a:rPr>
              <a:t>提案手法２は</a:t>
            </a:r>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a:t>
            </a:r>
            <a:endParaRPr lang="en-US" altLang="ja-JP" sz="1200" b="0" dirty="0">
              <a:latin typeface="+mn-ea"/>
              <a:ea typeface="+mn-ea"/>
            </a:endParaRPr>
          </a:p>
          <a:p>
            <a:r>
              <a:rPr lang="ja-JP" altLang="en-US" sz="1200" b="0" dirty="0">
                <a:latin typeface="+mn-ea"/>
                <a:ea typeface="+mn-ea"/>
              </a:rPr>
              <a:t>スケーリング後の単語ベクトル</a:t>
            </a:r>
            <a:r>
              <a:rPr lang="en-US" altLang="ja-JP" sz="1200" b="0" dirty="0">
                <a:latin typeface="+mn-ea"/>
                <a:ea typeface="+mn-ea"/>
              </a:rPr>
              <a:t>E</a:t>
            </a:r>
            <a:r>
              <a:rPr lang="ja-JP" altLang="en-US" sz="1200" b="0" dirty="0">
                <a:latin typeface="+mn-ea"/>
                <a:ea typeface="+mn-ea"/>
              </a:rPr>
              <a:t>ハット</a:t>
            </a:r>
            <a:r>
              <a:rPr lang="en-US" altLang="ja-JP" sz="1200" b="0" dirty="0" err="1">
                <a:latin typeface="+mn-ea"/>
                <a:ea typeface="+mn-ea"/>
              </a:rPr>
              <a:t>i</a:t>
            </a:r>
            <a:r>
              <a:rPr lang="ja-JP" altLang="en-US" sz="1200" b="0" dirty="0">
                <a:latin typeface="+mn-ea"/>
                <a:ea typeface="+mn-ea"/>
              </a:rPr>
              <a:t>を得ます</a:t>
            </a:r>
            <a:endParaRPr lang="en-US" altLang="ja-JP" sz="1200" b="0" dirty="0">
              <a:latin typeface="+mn-ea"/>
              <a:ea typeface="+mn-ea"/>
            </a:endParaRPr>
          </a:p>
          <a:p>
            <a:r>
              <a:rPr lang="ja-JP" altLang="en-US" sz="1200" b="0" dirty="0">
                <a:latin typeface="+mn-ea"/>
                <a:ea typeface="+mn-ea"/>
              </a:rPr>
              <a:t>ここで、</a:t>
            </a:r>
            <a:r>
              <a:rPr lang="en-US" altLang="ja-JP" sz="1200" b="0" dirty="0">
                <a:latin typeface="+mn-ea"/>
                <a:ea typeface="+mn-ea"/>
              </a:rPr>
              <a:t>score</a:t>
            </a:r>
            <a:r>
              <a:rPr lang="ja-JP" altLang="en-US" sz="1200" b="0" dirty="0">
                <a:latin typeface="+mn-ea"/>
                <a:ea typeface="+mn-ea"/>
              </a:rPr>
              <a:t>は学習前に事前に計算可能な固定の重みであり、カスタムストップワード辞書を用いて算出されます。</a:t>
            </a:r>
            <a:endParaRPr lang="en-US" altLang="ja-JP" sz="1200" b="0" dirty="0">
              <a:latin typeface="+mn-ea"/>
              <a:ea typeface="+mn-ea"/>
            </a:endParaRPr>
          </a:p>
          <a:p>
            <a:r>
              <a:rPr lang="ja-JP" altLang="en-US" sz="1200" b="0" dirty="0">
                <a:latin typeface="+mn-ea"/>
                <a:ea typeface="+mn-ea"/>
              </a:rPr>
              <a:t>これにより、提案手法</a:t>
            </a:r>
            <a:r>
              <a:rPr lang="en-US" altLang="ja-JP" sz="1200" b="0" dirty="0">
                <a:latin typeface="+mn-ea"/>
                <a:ea typeface="+mn-ea"/>
              </a:rPr>
              <a:t>1</a:t>
            </a:r>
            <a:r>
              <a:rPr lang="ja-JP" altLang="en-US" sz="1200" b="0" dirty="0">
                <a:latin typeface="+mn-ea"/>
                <a:ea typeface="+mn-ea"/>
              </a:rPr>
              <a:t>と比較してモデルのパラメータ数を増やすことなく、要約文情報の統合が期待できます</a:t>
            </a:r>
            <a:endParaRPr lang="en-US" altLang="ja-JP" sz="1200" b="0" dirty="0">
              <a:latin typeface="+mn-ea"/>
              <a:ea typeface="+mn-ea"/>
            </a:endParaRPr>
          </a:p>
        </p:txBody>
      </p:sp>
      <p:sp>
        <p:nvSpPr>
          <p:cNvPr id="4" name="スライド番号プレースホルダー 3">
            <a:extLst>
              <a:ext uri="{FF2B5EF4-FFF2-40B4-BE49-F238E27FC236}">
                <a16:creationId xmlns:a16="http://schemas.microsoft.com/office/drawing/2014/main" id="{66B4C964-FC57-1579-EE82-207F7A88F1CD}"/>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805603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5597-9706-C6B1-351E-A4D4E1428A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9F9C38-3B9E-86C2-9E40-42460B939CA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r>
                      <a:rPr kumimoji="1" lang="ja-JP" altLang="en-US" sz="1400" b="0" i="1" smtClean="0">
                        <a:solidFill>
                          <a:schemeClr val="bg1"/>
                        </a:solidFill>
                        <a:latin typeface="Cambria Math" panose="02040503050406030204" pitchFamily="18" charset="0"/>
                      </a:rPr>
                      <m:t>項</m:t>
                    </m:r>
                  </m:oMath>
                </a14:m>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ja-JP" altLang="en-US" sz="1400" b="0" i="0">
                    <a:solidFill>
                      <a:schemeClr val="bg1"/>
                    </a:solidFill>
                    <a:latin typeface="Cambria Math" panose="02040503050406030204" pitchFamily="18" charset="0"/>
                  </a:rPr>
                  <a:t>項</a:t>
                </a:r>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48F1EA81-81AF-5763-402D-76951FBEF788}"/>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852354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【6:00】</a:t>
            </a:r>
          </a:p>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a:t>
                </a:r>
                <a:r>
                  <a:rPr lang="en-US" altLang="ja-JP" sz="1200" dirty="0">
                    <a:solidFill>
                      <a:schemeClr val="tx1"/>
                    </a:solidFill>
                  </a:rPr>
                  <a:t>9</a:t>
                </a:r>
                <a:r>
                  <a:rPr lang="ja-JP" altLang="en-US" sz="1200" dirty="0">
                    <a:solidFill>
                      <a:schemeClr val="tx1"/>
                    </a:solidFill>
                  </a:rPr>
                  <a:t>クラスの記事ラベル推定を行い、提案手法の有効性を確認することを目標とします。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42492-837E-2461-F630-7DA9E77343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D4B390-C589-94EC-817E-CEDBFB9038A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1B8983-7247-8D80-58C0-9E9ACF4F117D}"/>
              </a:ext>
            </a:extLst>
          </p:cNvPr>
          <p:cNvSpPr>
            <a:spLocks noGrp="1"/>
          </p:cNvSpPr>
          <p:nvPr>
            <p:ph type="body" idx="1"/>
          </p:nvPr>
        </p:nvSpPr>
        <p:spPr/>
        <p:txBody>
          <a:bodyPr/>
          <a:lstStyle/>
          <a:p>
            <a:r>
              <a:rPr lang="ja-JP" altLang="en-US" dirty="0"/>
              <a:t>また、分類精度の比較対象として、大和による従来手法に加えて</a:t>
            </a:r>
            <a:endParaRPr lang="en-US" altLang="ja-JP" dirty="0"/>
          </a:p>
          <a:p>
            <a:r>
              <a:rPr lang="ja-JP" altLang="en-US" dirty="0"/>
              <a:t>比較手法１として要約文のみを入力とした場合</a:t>
            </a:r>
            <a:r>
              <a:rPr lang="en-US" altLang="ja-JP" dirty="0"/>
              <a:t>,</a:t>
            </a:r>
          </a:p>
        </p:txBody>
      </p:sp>
      <p:sp>
        <p:nvSpPr>
          <p:cNvPr id="4" name="スライド番号プレースホルダー 3">
            <a:extLst>
              <a:ext uri="{FF2B5EF4-FFF2-40B4-BE49-F238E27FC236}">
                <a16:creationId xmlns:a16="http://schemas.microsoft.com/office/drawing/2014/main" id="{A76183AE-805A-F508-C5C8-441AC7D3257D}"/>
              </a:ext>
            </a:extLst>
          </p:cNvPr>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30132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83F73-F385-A00F-5CD5-4C09664B46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223D9A-B09E-AC5B-62B4-36E23FEF35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90EF05F-BFAE-1807-785A-B00A39EC53FC}"/>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提案手法のような複雑なモデルを構築し、運用する必要性が失われてしまう可能性があるため，これについて検討しました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46EF84BE-23FB-999D-F4DF-6FF402E33E66}"/>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308876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09E60-AFB6-6EF5-1E3C-D972BCA071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54B070-194C-4342-8F4B-646757F4D8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FF5558C-3D8C-50C6-A0C3-53FF6B5D0416}"/>
              </a:ext>
            </a:extLst>
          </p:cNvPr>
          <p:cNvSpPr>
            <a:spLocks noGrp="1"/>
          </p:cNvSpPr>
          <p:nvPr>
            <p:ph type="body" idx="1"/>
          </p:nvPr>
        </p:nvSpPr>
        <p:spPr/>
        <p:txBody>
          <a:bodyPr/>
          <a:lstStyle/>
          <a:p>
            <a:r>
              <a:rPr lang="ja-JP" altLang="en-US" dirty="0"/>
              <a:t>実験で用いたパラメータは表の通りになります。</a:t>
            </a:r>
            <a:endParaRPr lang="en-US" altLang="ja-JP" dirty="0"/>
          </a:p>
        </p:txBody>
      </p:sp>
      <p:sp>
        <p:nvSpPr>
          <p:cNvPr id="4" name="スライド番号プレースホルダー 3">
            <a:extLst>
              <a:ext uri="{FF2B5EF4-FFF2-40B4-BE49-F238E27FC236}">
                <a16:creationId xmlns:a16="http://schemas.microsoft.com/office/drawing/2014/main" id="{D2408A00-D2BF-8EFC-08A3-BAC372428D15}"/>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716653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dirty="0"/>
                  <a:t>3</a:t>
                </a:r>
                <a:r>
                  <a:rPr lang="ja-JP" altLang="en-US" dirty="0"/>
                  <a:t>回試行の平均結果を示します。カッコの中は標準偏差を表しています。</a:t>
                </a:r>
                <a:endParaRPr lang="en-US" altLang="ja-JP" dirty="0"/>
              </a:p>
              <a:p>
                <a:r>
                  <a:rPr lang="ja-JP" altLang="en-US" dirty="0"/>
                  <a:t>比較手法２には最も性能が高かった</a:t>
                </a:r>
                <a:r>
                  <a:rPr lang="en-US" altLang="ja-JP" dirty="0"/>
                  <a:t>gpt-4o-mini </a:t>
                </a:r>
                <a:r>
                  <a:rPr lang="ja-JP" altLang="en-US" dirty="0"/>
                  <a:t>で</a:t>
                </a:r>
                <a:r>
                  <a:rPr lang="en-US" altLang="ja-JP" dirty="0"/>
                  <a:t>Few-Shot</a:t>
                </a:r>
                <a:r>
                  <a:rPr lang="ja-JP" altLang="en-US" dirty="0"/>
                  <a:t>を行った結果を示しています。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1157E-404F-2C4D-0785-C831FCBD97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2F7C245-928F-C9AF-B953-E611CD95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E0CB5FD-F5F8-DE5C-E37F-17385437F20E}"/>
              </a:ext>
            </a:extLst>
          </p:cNvPr>
          <p:cNvSpPr>
            <a:spLocks noGrp="1"/>
          </p:cNvSpPr>
          <p:nvPr>
            <p:ph type="body" idx="1"/>
          </p:nvPr>
        </p:nvSpPr>
        <p:spPr/>
        <p:txBody>
          <a:bodyPr/>
          <a:lstStyle/>
          <a:p>
            <a:r>
              <a:rPr lang="ja-JP" altLang="en-US" dirty="0"/>
              <a:t>表より、各評価指標について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は従来手法を上回り、テキスト分類タスクにおける有効性を示すことが出来ました。</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BFB620B8-20CE-B627-3407-E2FDB0CCB57A}"/>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75414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E131A-C040-4000-5B5F-AB080F42D4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099CC7-29CB-91CF-15B2-0328B4AC5CB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218BADC-6813-519A-8FEA-1A9600449E94}"/>
              </a:ext>
            </a:extLst>
          </p:cNvPr>
          <p:cNvSpPr>
            <a:spLocks noGrp="1"/>
          </p:cNvSpPr>
          <p:nvPr>
            <p:ph type="body" idx="1"/>
          </p:nvPr>
        </p:nvSpPr>
        <p:spPr/>
        <p:txBody>
          <a:bodyPr/>
          <a:lstStyle/>
          <a:p>
            <a:r>
              <a:rPr lang="ja-JP" altLang="en-US" dirty="0"/>
              <a:t>次に比較手法</a:t>
            </a:r>
            <a:r>
              <a:rPr lang="en-US" altLang="ja-JP" dirty="0"/>
              <a:t>1</a:t>
            </a:r>
            <a:r>
              <a:rPr lang="ja-JP" altLang="en-US" dirty="0"/>
              <a:t>の結果より要約文のみで分類を行った場合、訓練用データに対しては他の手法と同等に学習が進みましたが、</a:t>
            </a:r>
            <a:endParaRPr lang="en-US" altLang="ja-JP" dirty="0"/>
          </a:p>
          <a:p>
            <a:r>
              <a:rPr lang="ja-JP" altLang="en-US" dirty="0"/>
              <a:t>汎化性能が上がらず精度が下がる結果となりました。この理由に関しては、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p>
          <a:p>
            <a:r>
              <a:rPr lang="ja-JP" altLang="en-US" dirty="0"/>
              <a:t>要約文データの一貫性を担保できていなかったことが原因だと考えられます。</a:t>
            </a:r>
          </a:p>
        </p:txBody>
      </p:sp>
      <p:sp>
        <p:nvSpPr>
          <p:cNvPr id="4" name="スライド番号プレースホルダー 3">
            <a:extLst>
              <a:ext uri="{FF2B5EF4-FFF2-40B4-BE49-F238E27FC236}">
                <a16:creationId xmlns:a16="http://schemas.microsoft.com/office/drawing/2014/main" id="{B56C0C8F-BBC8-9DA9-4789-F2EC8EE6DD21}"/>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2563563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F2D3A-8D9A-F451-F842-35EDACF04F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95F943-6471-EDD2-2D3A-6CBDE168D70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193009D-DB9A-803E-C0A9-E5FFBEC61237}"/>
              </a:ext>
            </a:extLst>
          </p:cNvPr>
          <p:cNvSpPr>
            <a:spLocks noGrp="1"/>
          </p:cNvSpPr>
          <p:nvPr>
            <p:ph type="body" idx="1"/>
          </p:nvPr>
        </p:nvSpPr>
        <p:spPr/>
        <p:txBody>
          <a:bodyPr/>
          <a:lstStyle/>
          <a:p>
            <a:r>
              <a:rPr lang="ja-JP" altLang="en-US" dirty="0"/>
              <a:t>また、比較手法２の結果より提案手法は現時点での </a:t>
            </a:r>
            <a:r>
              <a:rPr lang="en-US" altLang="ja-JP" dirty="0"/>
              <a:t>LLM API </a:t>
            </a:r>
            <a:r>
              <a:rPr lang="ja-JP" altLang="en-US" dirty="0"/>
              <a:t>のみを用いる手法と比較して</a:t>
            </a:r>
            <a:r>
              <a:rPr lang="en-US" altLang="ja-JP" dirty="0"/>
              <a:t>, </a:t>
            </a:r>
            <a:r>
              <a:rPr lang="ja-JP" altLang="en-US" dirty="0"/>
              <a:t>有効性のあるアプローチであり</a:t>
            </a:r>
            <a:r>
              <a:rPr lang="en-US" altLang="ja-JP" dirty="0"/>
              <a:t>, </a:t>
            </a:r>
            <a:r>
              <a:rPr lang="ja-JP" altLang="en-US" dirty="0"/>
              <a:t>実用的な意義はあると考えられます</a:t>
            </a:r>
            <a:r>
              <a:rPr lang="en-US" altLang="ja-JP" dirty="0"/>
              <a:t>.</a:t>
            </a:r>
          </a:p>
          <a:p>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D104F87E-CF6A-0731-F550-AA21F76EC51E}"/>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080160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22F11-02C0-D75E-6FC4-9E0F541332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542F15-E94C-229B-D1D4-452E953EFB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7676CA-2366-DEEE-4C2E-5F780D32127D}"/>
              </a:ext>
            </a:extLst>
          </p:cNvPr>
          <p:cNvSpPr>
            <a:spLocks noGrp="1"/>
          </p:cNvSpPr>
          <p:nvPr>
            <p:ph type="body" idx="1"/>
          </p:nvPr>
        </p:nvSpPr>
        <p:spPr/>
        <p:txBody>
          <a:bodyPr/>
          <a:lstStyle/>
          <a:p>
            <a:r>
              <a:rPr lang="ja-JP" altLang="en-US" dirty="0"/>
              <a:t>提案手法</a:t>
            </a:r>
            <a:r>
              <a:rPr lang="en-US" altLang="ja-JP" dirty="0"/>
              <a:t>2</a:t>
            </a:r>
            <a:r>
              <a:rPr lang="ja-JP" altLang="en-US" dirty="0"/>
              <a:t>の結果では、アルファ</a:t>
            </a:r>
            <a:r>
              <a:rPr lang="en-US" altLang="ja-JP" dirty="0"/>
              <a:t>=5</a:t>
            </a:r>
            <a:r>
              <a:rPr lang="ja-JP" altLang="en-US" dirty="0"/>
              <a:t>の場合の方が高い分類性能を示しました。</a:t>
            </a:r>
            <a:endParaRPr lang="en-US" altLang="ja-JP" dirty="0"/>
          </a:p>
          <a:p>
            <a:r>
              <a:rPr lang="ja-JP" altLang="en-US" dirty="0"/>
              <a:t>これは</a:t>
            </a:r>
            <a:r>
              <a:rPr lang="en-US" altLang="ja-JP" dirty="0"/>
              <a:t>score</a:t>
            </a:r>
            <a:r>
              <a:rPr lang="ja-JP" altLang="en-US" dirty="0"/>
              <a:t>のノルムが大きくなったことによって</a:t>
            </a:r>
            <a:endParaRPr lang="en-US" altLang="ja-JP" dirty="0"/>
          </a:p>
          <a:p>
            <a:r>
              <a:rPr lang="ja-JP" altLang="en-US" dirty="0"/>
              <a:t>ストップワードとそれ以外の境界がより明確になったことに起因すると考えられます。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48F11DEC-B23D-66A1-D0AE-A475715AE971}"/>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261812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F48A-1ABF-479F-6E58-513234BC3A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7A08E6-674C-A72D-9971-73E2B94DCD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2460065-66B6-2F9A-B1A2-ED9D832205E8}"/>
              </a:ext>
            </a:extLst>
          </p:cNvPr>
          <p:cNvSpPr>
            <a:spLocks noGrp="1"/>
          </p:cNvSpPr>
          <p:nvPr>
            <p:ph type="body" idx="1"/>
          </p:nvPr>
        </p:nvSpPr>
        <p:spPr/>
        <p:txBody>
          <a:bodyPr/>
          <a:lstStyle/>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a:t>
            </a:r>
            <a:endParaRPr lang="en-US" altLang="ja-JP" dirty="0"/>
          </a:p>
          <a:p>
            <a:r>
              <a:rPr lang="ja-JP" altLang="en-US" dirty="0"/>
              <a:t>モデルのパラメータ数は約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r>
              <a:rPr lang="en-US" altLang="ja-JP" dirty="0"/>
              <a:t> (</a:t>
            </a:r>
            <a:r>
              <a:rPr lang="ja-JP" altLang="en-US" dirty="0"/>
              <a:t>言わない</a:t>
            </a:r>
            <a:r>
              <a:rPr lang="en-US" altLang="ja-JP" dirty="0"/>
              <a:t>: 4o-mini </a:t>
            </a:r>
            <a:r>
              <a:rPr lang="ja-JP" altLang="en-US" dirty="0"/>
              <a:t>は 約</a:t>
            </a:r>
            <a:r>
              <a:rPr lang="en-US" altLang="ja-JP" dirty="0"/>
              <a:t>8B</a:t>
            </a:r>
            <a:r>
              <a:rPr lang="ja-JP" altLang="en-US" dirty="0"/>
              <a:t>と推測されている</a:t>
            </a:r>
            <a:r>
              <a:rPr lang="en-US" altLang="ja-JP" dirty="0"/>
              <a:t>)</a:t>
            </a:r>
          </a:p>
        </p:txBody>
      </p:sp>
      <p:sp>
        <p:nvSpPr>
          <p:cNvPr id="4" name="スライド番号プレースホルダー 3">
            <a:extLst>
              <a:ext uri="{FF2B5EF4-FFF2-40B4-BE49-F238E27FC236}">
                <a16:creationId xmlns:a16="http://schemas.microsoft.com/office/drawing/2014/main" id="{164258A7-1DD3-05DE-476D-724E9D1AD018}"/>
              </a:ext>
            </a:extLst>
          </p:cNvPr>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041005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a:t>
            </a:r>
            <a:r>
              <a:rPr lang="en-US" altLang="ja-JP" sz="700" dirty="0"/>
              <a:t>1</a:t>
            </a:r>
            <a:r>
              <a:rPr lang="ja-JP" altLang="en-US" sz="700" dirty="0"/>
              <a:t>に対する考察を述べます。</a:t>
            </a:r>
            <a:endParaRPr lang="en-US" altLang="ja-JP" sz="700" dirty="0"/>
          </a:p>
          <a:p>
            <a:r>
              <a:rPr lang="ja-JP" altLang="en-US" sz="700" dirty="0"/>
              <a:t>左が提案手法</a:t>
            </a:r>
            <a:r>
              <a:rPr lang="en-US" altLang="ja-JP" sz="700" dirty="0"/>
              <a:t>1</a:t>
            </a:r>
            <a:r>
              <a:rPr lang="ja-JP" altLang="en-US" sz="700" dirty="0"/>
              <a:t>における重みパラメータ</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b="1" dirty="0"/>
              <a:t>それぞれ、横軸がエポック数、縦軸が重みパラメータの値を示しています。 青が</a:t>
            </a:r>
            <a:r>
              <a:rPr lang="en-US" altLang="ja-JP" sz="700" b="1" dirty="0"/>
              <a:t>p, </a:t>
            </a:r>
            <a:r>
              <a:rPr lang="ja-JP" altLang="en-US" sz="700" b="1" dirty="0"/>
              <a:t>黄色が</a:t>
            </a:r>
            <a:r>
              <a:rPr lang="en-US" altLang="ja-JP" sz="700" b="1" dirty="0"/>
              <a:t>q, </a:t>
            </a:r>
            <a:r>
              <a:rPr lang="ja-JP" altLang="en-US" sz="700" b="1" dirty="0"/>
              <a:t>緑が</a:t>
            </a:r>
            <a:r>
              <a:rPr lang="en-US" altLang="ja-JP" sz="700" b="1" dirty="0"/>
              <a:t>r,</a:t>
            </a:r>
            <a:r>
              <a:rPr lang="ja-JP" altLang="en-US" sz="700" b="1" dirty="0"/>
              <a:t>赤が</a:t>
            </a:r>
            <a:r>
              <a:rPr lang="en-US" altLang="ja-JP" sz="700" b="1" dirty="0"/>
              <a:t>s</a:t>
            </a:r>
            <a:r>
              <a:rPr lang="ja-JP" altLang="en-US" sz="700" b="1" dirty="0"/>
              <a:t>の推移を表しています。</a:t>
            </a:r>
            <a:endParaRPr lang="en-US" altLang="ja-JP" sz="700" b="1"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b="1" dirty="0"/>
              <a:t>原文情報を含むテキスト分類タスク</a:t>
            </a:r>
            <a:r>
              <a:rPr lang="ja-JP" altLang="en-US" sz="700" dirty="0"/>
              <a:t>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の方をより重要視する傾向が強いことが分かりました。</a:t>
            </a:r>
            <a:endParaRPr lang="en-US" altLang="ja-JP" sz="700" dirty="0"/>
          </a:p>
          <a:p>
            <a:r>
              <a:rPr lang="ja-JP" altLang="en-US" sz="700" dirty="0"/>
              <a:t>ここで</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重みがわずかに増加したことで汎化性能が上がり</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分類精度の向上に寄与したと推測できます</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次に提案手法</a:t>
            </a:r>
            <a:r>
              <a:rPr lang="en-US" altLang="ja-JP" sz="700" dirty="0"/>
              <a:t>2</a:t>
            </a:r>
            <a:r>
              <a:rPr lang="ja-JP" altLang="en-US" sz="700" dirty="0"/>
              <a:t>における結果の考察を述べます。</a:t>
            </a:r>
            <a:endParaRPr lang="en-US" altLang="ja-JP" sz="700" dirty="0"/>
          </a:p>
          <a:p>
            <a:r>
              <a:rPr lang="ja-JP" altLang="en-US" sz="700" dirty="0"/>
              <a:t>提案手法</a:t>
            </a:r>
            <a:r>
              <a:rPr lang="en-US" altLang="ja-JP" sz="700" dirty="0"/>
              <a:t>2</a:t>
            </a:r>
            <a:r>
              <a:rPr lang="ja-JP" altLang="en-US" sz="700" dirty="0"/>
              <a:t>における重みパラメータの学習推移は従来手法と比較して</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a:t>
            </a:r>
            <a:endParaRPr lang="en-US" altLang="ja-JP" dirty="0"/>
          </a:p>
          <a:p>
            <a:r>
              <a:rPr lang="ja-JP" altLang="en-US" dirty="0"/>
              <a:t>上が従来手法、下が提案手法</a:t>
            </a:r>
            <a:r>
              <a:rPr lang="en-US" altLang="ja-JP" dirty="0"/>
              <a:t>2</a:t>
            </a:r>
            <a:r>
              <a:rPr lang="ja-JP" altLang="en-US" dirty="0"/>
              <a:t>でアルファ</a:t>
            </a:r>
            <a:r>
              <a:rPr lang="en-US" altLang="ja-JP" dirty="0"/>
              <a:t>=5</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r>
              <a:rPr lang="ja-JP" altLang="en-US" b="1" dirty="0"/>
              <a:t>定性的に見て</a:t>
            </a:r>
            <a:endParaRPr lang="en-US" altLang="ja-JP" b="1" dirty="0"/>
          </a:p>
          <a:p>
            <a:pPr algn="l"/>
            <a:r>
              <a:rPr lang="ja-JP" altLang="en-US" sz="1800" b="0" i="0" u="none" strike="noStrike" baseline="0" dirty="0">
                <a:latin typeface="HaranoAjiMincho-Regular-Identity-H"/>
              </a:rPr>
              <a:t>提案手法が</a:t>
            </a:r>
            <a:r>
              <a:rPr lang="ja-JP" altLang="en-US" sz="1800" b="1" i="0" u="none" strike="noStrike" baseline="0" dirty="0">
                <a:latin typeface="HaranoAjiMincho-Regular-Identity-H"/>
              </a:rPr>
              <a:t>原文に含まれる重要度の高い単語</a:t>
            </a:r>
            <a:r>
              <a:rPr lang="ja-JP" altLang="en-US" sz="1800" b="0" i="0" u="none" strike="noStrike" baseline="0" dirty="0">
                <a:latin typeface="HaranoAjiMincho-Regular-Identity-H"/>
              </a:rPr>
              <a:t>を選択的に強調しながら</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最適な重みパラメータを学習できることが分かりました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[11:10]</a:t>
            </a:r>
          </a:p>
          <a:p>
            <a:r>
              <a:rPr kumimoji="1" lang="ja-JP" altLang="en-US" dirty="0"/>
              <a:t>最後に、まとめと今後の展望です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要約文情報を先行研究である </a:t>
            </a:r>
            <a:r>
              <a:rPr lang="en-US" altLang="ja-JP" sz="1200" cap="none" dirty="0">
                <a:solidFill>
                  <a:schemeClr val="tx1">
                    <a:lumMod val="95000"/>
                  </a:schemeClr>
                </a:solidFill>
              </a:rPr>
              <a:t>CLS-Average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solidFill>
              </a:rPr>
              <a:t>などが挙げられます。</a:t>
            </a:r>
            <a:endParaRPr lang="en-US" altLang="ja-JP" sz="1200" cap="none" dirty="0">
              <a:solidFill>
                <a:schemeClr val="tx1">
                  <a:lumMod val="95000"/>
                </a:schemeClr>
              </a:solidFill>
            </a:endParaRP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以上で発表を終わります。ご清聴ありがとうございました。</a:t>
            </a:r>
            <a:r>
              <a:rPr kumimoji="1" lang="en-US" altLang="ja-JP" b="1" dirty="0"/>
              <a:t>【11:50】</a:t>
            </a:r>
            <a:endParaRPr kumimoji="1" lang="ja-JP" altLang="en-US" b="1"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580723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a:t>
                </a:r>
                <a:r>
                  <a:rPr lang="en-US" altLang="ja-JP" b="1" dirty="0"/>
                  <a:t>1</a:t>
                </a:r>
                <a:r>
                  <a:rPr lang="ja-JP" altLang="en-US" b="1" dirty="0"/>
                  <a:t>において精度が従来手法を上回ったのは、要約文データの分散表現を学習に組み込むことで</a:t>
                </a:r>
                <a:r>
                  <a:rPr lang="en-US" altLang="ja-JP" b="1" dirty="0"/>
                  <a:t>, </a:t>
                </a:r>
              </a:p>
              <a:p>
                <a:r>
                  <a:rPr lang="ja-JP" altLang="en-US" b="1" dirty="0"/>
                  <a:t>従来手法では学習時に欠損してしまっていた原文データの重要な文脈情報を補完したことが要因であると推定できます</a:t>
                </a:r>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a:t>
            </a:r>
            <a:r>
              <a:rPr lang="en-US" altLang="ja-JP" sz="1200" b="1" dirty="0">
                <a:latin typeface="+mn-ea"/>
                <a:ea typeface="+mn-ea"/>
              </a:rPr>
              <a:t>, LLM</a:t>
            </a:r>
            <a:r>
              <a:rPr lang="en-US" altLang="ja-JP" sz="1200" dirty="0">
                <a:latin typeface="+mn-ea"/>
                <a:ea typeface="+mn-ea"/>
              </a:rPr>
              <a:t> </a:t>
            </a:r>
            <a:r>
              <a:rPr lang="ja-JP" altLang="en-US" sz="1200" dirty="0">
                <a:latin typeface="+mn-ea"/>
                <a:ea typeface="+mn-ea"/>
              </a:rPr>
              <a:t>の進化に伴い、</a:t>
            </a:r>
          </a:p>
          <a:p>
            <a:r>
              <a:rPr lang="ja-JP" altLang="en-US" dirty="0"/>
              <a:t>自然言語処理分野においては、</a:t>
            </a:r>
            <a:endParaRPr lang="en-US" altLang="ja-JP" dirty="0"/>
          </a:p>
          <a:p>
            <a:r>
              <a:rPr lang="en-US" altLang="ja-JP" dirty="0"/>
              <a:t>BERT</a:t>
            </a:r>
            <a:r>
              <a:rPr lang="ja-JP" altLang="en-US" dirty="0"/>
              <a:t>や</a:t>
            </a:r>
            <a:r>
              <a:rPr lang="en-US" altLang="ja-JP" dirty="0"/>
              <a:t>GPT</a:t>
            </a:r>
            <a:r>
              <a:rPr lang="ja-JP" altLang="en-US" dirty="0"/>
              <a:t>といった</a:t>
            </a:r>
            <a:endParaRPr lang="en-US" altLang="ja-JP" dirty="0"/>
          </a:p>
          <a:p>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そのため、より高性能なモデルを構築するためには、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が重要です</a:t>
            </a:r>
            <a:endParaRPr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2AD5-ADBC-EABD-7C4C-B6AB366187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2E3FE7-F663-306E-47A0-D8F6715225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FBA189-9570-96F5-DC5E-ED527ABA43DC}"/>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1D194602-050D-6A0D-6DE7-53D61D8B5287}"/>
              </a:ext>
            </a:extLst>
          </p:cNvPr>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4149184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60EC-FCAE-BF29-1ABD-D88FDC8F2D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62147-F509-83FA-9654-C6FE2F61AF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974A6A-38D5-9BEC-ED63-2A1101BA61E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8A113B-94A8-F625-331C-98C993B709C8}"/>
              </a:ext>
            </a:extLst>
          </p:cNvPr>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426937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2719462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4C3A-3023-5B4E-E9C7-D0E24FFDAC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EF4E86-6FA5-6ED1-E4F7-3D3C78EB86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45E5C32-10B3-E77C-6EDD-FEF3B129404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72F46B3-0B2E-8F11-D489-7E61016001D2}"/>
              </a:ext>
            </a:extLst>
          </p:cNvPr>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3165072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928B8-6255-224D-6BA2-569F730BE9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B8B049-53C1-6722-F779-84118C7468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7AD1B0-C6CC-AFCA-D7FF-B8295E37FE6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2FDD712-4A5F-B20E-7BF8-3EA29CE812B2}"/>
              </a:ext>
            </a:extLst>
          </p:cNvPr>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2387180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68F25-AEFD-29F2-96B4-CD6A0ABA88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85B127-830A-8AA6-98D9-E4EB83E09D6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9ABFD9F-751A-25A6-EEDA-A4C1FFCB5900}"/>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提案手法のような複雑なモデルを構築し、運用する必要性が失われてしまう可能性があるため，これについて検討しました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9EB58A34-D3CB-E267-3A60-3EB08CD7E763}"/>
              </a:ext>
            </a:extLst>
          </p:cNvPr>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34882725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6C0B8-777D-6FD8-6294-B423A76B2D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8E07A4-E234-4C24-8A71-E8637CE8281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4F595B3-292F-725D-AC2C-22531B16CC61}"/>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提案手法のような複雑なモデルを構築し、運用する必要性が失われてしまう可能性があるため，これについて検討しました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B3C6F6CD-83D7-E58C-A73D-C1D5A73C3511}"/>
              </a:ext>
            </a:extLst>
          </p:cNvPr>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1456178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err="1"/>
              <a:t>E_cls</a:t>
            </a:r>
            <a:r>
              <a:rPr lang="ja-JP" altLang="en-US" sz="1050" dirty="0"/>
              <a:t>を文の分散表現として用いる手法、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err="1"/>
              <a:t>E_avg</a:t>
            </a:r>
            <a:r>
              <a:rPr lang="en-US" altLang="ja-JP" sz="1050" dirty="0"/>
              <a:t> </a:t>
            </a:r>
            <a:r>
              <a:rPr lang="ja-JP" altLang="en-US" sz="1050" dirty="0"/>
              <a:t>を文の分散表現として用いる手法です。</a:t>
            </a:r>
            <a:endParaRPr lang="en-US" altLang="ja-JP" sz="1050" dirty="0"/>
          </a:p>
          <a:p>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582B7-305D-1580-3103-2CECE7BCB7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7B47E5-C8A3-2286-A0CF-1861239D90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61D18F-831A-C9CA-9835-11F16CEB5113}"/>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9796B277-C352-6E2C-89F3-E2C8781A5E34}"/>
              </a:ext>
            </a:extLst>
          </p:cNvPr>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20029586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327E9-61A7-08E6-244E-C0299A6D8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AE50A2-4A1B-E9E4-3953-879E1B1FE7C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735B6AF3-0EBB-24F1-6B2C-4BED8FF0C273}"/>
              </a:ext>
            </a:extLst>
          </p:cNvPr>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126219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dirty="0">
                    <a:latin typeface="+mn-ea"/>
                    <a:ea typeface="+mn-ea"/>
                  </a:rPr>
                  <a:t>C=</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a:t>
                </a:r>
                <a:endParaRPr lang="en-US" altLang="ja-JP" sz="1200" dirty="0">
                  <a:latin typeface="+mn-ea"/>
                  <a:ea typeface="+mn-ea"/>
                </a:endParaRPr>
              </a:p>
              <a:p>
                <a:pPr lvl="0"/>
                <a:r>
                  <a:rPr lang="ja-JP" altLang="en-US" sz="1200" dirty="0">
                    <a:latin typeface="+mn-ea"/>
                    <a:ea typeface="+mn-ea"/>
                  </a:rPr>
                  <a:t>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のみを用いた場合よりも高い性能を示しました</a:t>
                </a:r>
                <a:endParaRPr lang="en-US" altLang="ja-JP" sz="1200" dirty="0">
                  <a:latin typeface="+mn-ea"/>
                  <a:ea typeface="+mn-ea"/>
                </a:endParaRPr>
              </a:p>
              <a:p>
                <a:r>
                  <a:rPr lang="ja-JP" altLang="en-US" dirty="0"/>
                  <a:t>また、</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oMath>
                </a14:m>
                <a:r>
                  <a:rPr kumimoji="1" lang="ja-JP" altLang="en-US" sz="1200" dirty="0"/>
                  <a:t>とすると更新式は</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dirty="0"/>
              </a:p>
              <a:p>
                <a:pPr lvl="0"/>
                <a:endParaRPr lang="en-US" altLang="ja-JP" sz="1200" dirty="0">
                  <a:latin typeface="+mn-ea"/>
                  <a:ea typeface="+mn-ea"/>
                </a:endParaRPr>
              </a:p>
              <a:p>
                <a:pPr lvl="0"/>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ここで、本研究の目的と概要について説明します。</a:t>
            </a:r>
            <a:endParaRPr lang="en-US" altLang="ja-JP" dirty="0"/>
          </a:p>
          <a:p>
            <a:endParaRPr lang="en-US" altLang="ja-JP" dirty="0"/>
          </a:p>
          <a:p>
            <a:r>
              <a:rPr lang="ja-JP" altLang="en-US" dirty="0"/>
              <a:t>本研究では、</a:t>
            </a:r>
            <a:endParaRPr lang="en-US" altLang="ja-JP" dirty="0"/>
          </a:p>
          <a:p>
            <a:pPr algn="l"/>
            <a:r>
              <a:rPr lang="ja-JP" altLang="en-US" sz="1200" b="1" i="0" u="none" strike="noStrike" baseline="0" dirty="0">
                <a:latin typeface="HaranoAjiMincho-Regular-Identity-H"/>
              </a:rPr>
              <a:t>より適切な文章の分散表現を獲得し、</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原文に含まれる重要な文脈情報をより効果的に学習する手法の確立　を目標とし、</a:t>
            </a:r>
            <a:endParaRPr lang="en-US" altLang="ja-JP" sz="1200" b="1" i="0" u="none" strike="noStrike" baseline="0" dirty="0">
              <a:latin typeface="HaranoAjiMincho-Regular-Identity-H"/>
            </a:endParaRPr>
          </a:p>
          <a:p>
            <a:endParaRPr lang="en-US" altLang="ja-JP" dirty="0"/>
          </a:p>
          <a:p>
            <a:r>
              <a:rPr lang="ja-JP" altLang="en-US" dirty="0"/>
              <a:t>この目標を達成するために今回は</a:t>
            </a:r>
            <a:endParaRPr lang="en-US" altLang="ja-JP" dirty="0"/>
          </a:p>
          <a:p>
            <a:endParaRPr lang="en-US" altLang="ja-JP" dirty="0"/>
          </a:p>
          <a:p>
            <a:r>
              <a:rPr lang="ja-JP" altLang="en-US" dirty="0"/>
              <a:t>まず、</a:t>
            </a:r>
            <a:r>
              <a:rPr lang="en-US" altLang="ja-JP" dirty="0"/>
              <a:t>LLM </a:t>
            </a:r>
            <a:r>
              <a:rPr lang="ja-JP" altLang="en-US" dirty="0"/>
              <a:t>の </a:t>
            </a:r>
            <a:r>
              <a:rPr lang="en-US" altLang="ja-JP" dirty="0"/>
              <a:t>API </a:t>
            </a:r>
            <a:r>
              <a:rPr lang="ja-JP" altLang="en-US" dirty="0"/>
              <a:t>を用いることで原文から要約文を生成し、</a:t>
            </a:r>
            <a:endParaRPr lang="en-US" altLang="ja-JP" dirty="0"/>
          </a:p>
          <a:p>
            <a:r>
              <a:rPr lang="ja-JP" altLang="en-US" dirty="0"/>
              <a:t>次に、大和による手法をベースとした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そして、テキスト分類タスクを解くことで提案手法の有効性を検証しました。</a:t>
            </a:r>
            <a:endParaRPr lang="en-US" altLang="ja-JP"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【2:20】</a:t>
            </a:r>
          </a:p>
          <a:p>
            <a:r>
              <a:rPr kumimoji="1" lang="ja-JP" altLang="en-US" dirty="0"/>
              <a:t>次に要素技術について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1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2025/2/16</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732479" y="6178260"/>
            <a:ext cx="1186347" cy="365125"/>
          </a:xfrm>
        </p:spPr>
        <p:txBody>
          <a:bodyPr/>
          <a:lstStyle>
            <a:lvl1pPr>
              <a:defRPr sz="32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2025/2/16</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2025/2/16</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10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5.png"/><Relationship Id="rId7" Type="http://schemas.openxmlformats.org/officeDocument/2006/relationships/image" Target="../media/image3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826390" y="6178260"/>
            <a:ext cx="1006859" cy="365125"/>
          </a:xfrm>
        </p:spPr>
        <p:txBody>
          <a:bodyPr/>
          <a:lstStyle/>
          <a:p>
            <a:fld id="{84E5AB44-6C43-4864-84E5-D75B94A07FCF}" type="slidenum">
              <a:rPr kumimoji="1" lang="ja-JP" altLang="en-US" sz="3200" smtClean="0"/>
              <a:t>1</a:t>
            </a:fld>
            <a:endParaRPr kumimoji="1" lang="ja-JP" altLang="en-US" sz="32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a:t>
            </a:r>
            <a:br>
              <a:rPr lang="en-US" altLang="ja-JP" sz="2400" dirty="0"/>
            </a:br>
            <a:r>
              <a:rPr lang="ja-JP" altLang="en-US" sz="2400" dirty="0"/>
              <a:t>分類精度の検証には </a:t>
            </a:r>
            <a:r>
              <a:rPr lang="en-US" altLang="ja-JP" sz="2400" dirty="0"/>
              <a:t>‘plamo-1.0-prime’ </a:t>
            </a:r>
            <a:r>
              <a:rPr lang="ja-JP" altLang="en-US" sz="2400" dirty="0"/>
              <a:t>モデル</a:t>
            </a:r>
            <a:br>
              <a:rPr lang="en-US" altLang="ja-JP" sz="2400" dirty="0"/>
            </a:br>
            <a:r>
              <a:rPr lang="ja-JP" altLang="en-US" sz="2400" dirty="0"/>
              <a:t>を使用</a:t>
            </a:r>
            <a:endParaRPr lang="en-US" altLang="ja-JP" sz="2400" dirty="0"/>
          </a:p>
        </p:txBody>
      </p:sp>
      <p:sp>
        <p:nvSpPr>
          <p:cNvPr id="3" name="テキスト ボックス 2">
            <a:extLst>
              <a:ext uri="{FF2B5EF4-FFF2-40B4-BE49-F238E27FC236}">
                <a16:creationId xmlns:a16="http://schemas.microsoft.com/office/drawing/2014/main" id="{9AD25E65-120A-D00E-20F2-4C943FDA8601}"/>
              </a:ext>
            </a:extLst>
          </p:cNvPr>
          <p:cNvSpPr txBox="1"/>
          <p:nvPr/>
        </p:nvSpPr>
        <p:spPr>
          <a:xfrm>
            <a:off x="1108948" y="5486125"/>
            <a:ext cx="4572000" cy="600164"/>
          </a:xfrm>
          <a:prstGeom prst="rect">
            <a:avLst/>
          </a:prstGeom>
          <a:noFill/>
          <a:ln>
            <a:solidFill>
              <a:schemeClr val="tx1"/>
            </a:solidFill>
            <a:prstDash val="sysDash"/>
          </a:ln>
        </p:spPr>
        <p:txBody>
          <a:bodyPr wrap="square">
            <a:spAutoFit/>
          </a:bodyPr>
          <a:lstStyle/>
          <a:p>
            <a:r>
              <a:rPr lang="en-US" altLang="ja-JP" sz="1100" dirty="0"/>
              <a:t>Preferred Elements: </a:t>
            </a:r>
            <a:r>
              <a:rPr lang="en-US" altLang="ja-JP" sz="1100" dirty="0" err="1"/>
              <a:t>Kenshin</a:t>
            </a:r>
            <a:r>
              <a:rPr lang="en-US" altLang="ja-JP" sz="1100" dirty="0"/>
              <a:t> Abe et al. </a:t>
            </a:r>
          </a:p>
          <a:p>
            <a:r>
              <a:rPr lang="en-US" altLang="ja-JP" sz="1100" dirty="0"/>
              <a:t>PLaMo-100B: A Ground-Up Language Model Designed for Japanese Proficiency, </a:t>
            </a:r>
            <a:r>
              <a:rPr lang="en-US" altLang="ja-JP" sz="1100" dirty="0" err="1"/>
              <a:t>arXiv</a:t>
            </a:r>
            <a:r>
              <a:rPr lang="en-US" altLang="ja-JP" sz="1100" dirty="0"/>
              <a:t> preprint arXiv:2410.07563, 2024</a:t>
            </a:r>
            <a:endParaRPr kumimoji="1" lang="ja-JP" altLang="en-US" sz="1100" dirty="0"/>
          </a:p>
        </p:txBody>
      </p:sp>
    </p:spTree>
    <p:extLst>
      <p:ext uri="{BB962C8B-B14F-4D97-AF65-F5344CB8AC3E}">
        <p14:creationId xmlns:p14="http://schemas.microsoft.com/office/powerpoint/2010/main" val="264327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6" name="グループ化 5">
            <a:extLst>
              <a:ext uri="{FF2B5EF4-FFF2-40B4-BE49-F238E27FC236}">
                <a16:creationId xmlns:a16="http://schemas.microsoft.com/office/drawing/2014/main" id="{408659D6-B5A9-0AC6-576F-7F0B865DE07F}"/>
              </a:ext>
            </a:extLst>
          </p:cNvPr>
          <p:cNvGrpSpPr/>
          <p:nvPr/>
        </p:nvGrpSpPr>
        <p:grpSpPr>
          <a:xfrm>
            <a:off x="225174" y="1214374"/>
            <a:ext cx="8698526" cy="4963886"/>
            <a:chOff x="222738" y="1295400"/>
            <a:chExt cx="8698526" cy="4963886"/>
          </a:xfrm>
        </p:grpSpPr>
        <p:sp>
          <p:nvSpPr>
            <p:cNvPr id="2" name="正方形/長方形 1">
              <a:extLst>
                <a:ext uri="{FF2B5EF4-FFF2-40B4-BE49-F238E27FC236}">
                  <a16:creationId xmlns:a16="http://schemas.microsoft.com/office/drawing/2014/main" id="{7C994049-6B66-AEB9-C21E-594B9962BBF2}"/>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8696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3C2B-438D-9723-D217-3B818BAC2666}"/>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35986E-22C6-D0F7-01DD-DC1D6A53E56A}"/>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65864C7-756B-5ABA-09EA-EEA125D7A820}"/>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8D8B25E-6534-645B-12A5-9589A0F96F24}"/>
                  </a:ext>
                </a:extLst>
              </p:cNvPr>
              <p:cNvSpPr txBox="1"/>
              <p:nvPr/>
            </p:nvSpPr>
            <p:spPr>
              <a:xfrm>
                <a:off x="315685" y="1301508"/>
                <a:ext cx="8186058" cy="2227469"/>
              </a:xfrm>
              <a:prstGeom prst="rect">
                <a:avLst/>
              </a:prstGeom>
              <a:noFill/>
              <a:ln>
                <a:noFill/>
              </a:ln>
            </p:spPr>
            <p:txBody>
              <a:bodyPr wrap="square" rtlCol="0">
                <a:spAutoFit/>
              </a:bodyPr>
              <a:lstStyle/>
              <a:p>
                <a:r>
                  <a:rPr kumimoji="1" lang="ja-JP" altLang="en-US" sz="2400" dirty="0"/>
                  <a:t>和が </a:t>
                </a:r>
                <a:r>
                  <a:rPr kumimoji="1" lang="en-US" altLang="ja-JP" sz="2400" b="1" dirty="0"/>
                  <a:t>1</a:t>
                </a:r>
                <a:r>
                  <a:rPr kumimoji="1" lang="en-US" altLang="ja-JP" sz="2400" dirty="0"/>
                  <a:t> </a:t>
                </a:r>
                <a:r>
                  <a:rPr kumimoji="1" lang="ja-JP" altLang="en-US" sz="2400" dirty="0"/>
                  <a:t>となる</a:t>
                </a:r>
                <a:endParaRPr kumimoji="1" lang="en-US" altLang="ja-JP" sz="2400" dirty="0"/>
              </a:p>
              <a:p>
                <a:r>
                  <a:rPr kumimoji="1" lang="ja-JP" altLang="en-US" sz="2400" dirty="0"/>
                  <a:t>学習可能なパラメータ </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𝑞</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𝑟</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(≥0)</m:t>
                    </m:r>
                  </m:oMath>
                </a14:m>
                <a:r>
                  <a:rPr kumimoji="1" lang="ja-JP" altLang="en-US" sz="2400" dirty="0"/>
                  <a:t> を用いて</a:t>
                </a:r>
                <a:endParaRPr kumimoji="1" lang="en-US" altLang="ja-JP" sz="2400"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𝑟</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sz="2400" dirty="0"/>
                  <a:t>を入力文の分散表現とする</a:t>
                </a:r>
                <a:endParaRPr kumimoji="1" lang="en-US" altLang="ja-JP" sz="2400" dirty="0"/>
              </a:p>
            </p:txBody>
          </p:sp>
        </mc:Choice>
        <mc:Fallback xmlns="">
          <p:sp>
            <p:nvSpPr>
              <p:cNvPr id="6" name="テキスト ボックス 5">
                <a:extLst>
                  <a:ext uri="{FF2B5EF4-FFF2-40B4-BE49-F238E27FC236}">
                    <a16:creationId xmlns:a16="http://schemas.microsoft.com/office/drawing/2014/main" id="{18D8B25E-6534-645B-12A5-9589A0F96F24}"/>
                  </a:ext>
                </a:extLst>
              </p:cNvPr>
              <p:cNvSpPr txBox="1">
                <a:spLocks noRot="1" noChangeAspect="1" noMove="1" noResize="1" noEditPoints="1" noAdjustHandles="1" noChangeArrowheads="1" noChangeShapeType="1" noTextEdit="1"/>
              </p:cNvSpPr>
              <p:nvPr/>
            </p:nvSpPr>
            <p:spPr>
              <a:xfrm>
                <a:off x="315685" y="1301508"/>
                <a:ext cx="8186058" cy="2227469"/>
              </a:xfrm>
              <a:prstGeom prst="rect">
                <a:avLst/>
              </a:prstGeom>
              <a:blipFill>
                <a:blip r:embed="rId3"/>
                <a:stretch>
                  <a:fillRect l="-1191" t="-3014" b="-4658"/>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4671B0DD-D49A-134E-A7F2-9D7B09B9DE33}"/>
                  </a:ext>
                </a:extLst>
              </p:cNvPr>
              <p:cNvSpPr txBox="1"/>
              <p:nvPr/>
            </p:nvSpPr>
            <p:spPr>
              <a:xfrm>
                <a:off x="315685" y="3650211"/>
                <a:ext cx="8033658" cy="2376420"/>
              </a:xfrm>
              <a:prstGeom prst="rect">
                <a:avLst/>
              </a:prstGeom>
              <a:noFill/>
              <a:ln>
                <a:solidFill>
                  <a:schemeClr val="accent5">
                    <a:lumMod val="75000"/>
                  </a:schemeClr>
                </a:solidFill>
              </a:ln>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endParaRPr kumimoji="1" lang="en-US" altLang="ja-JP" sz="2400" dirty="0"/>
              </a:p>
            </p:txBody>
          </p:sp>
        </mc:Choice>
        <mc:Fallback xmlns="">
          <p:sp>
            <p:nvSpPr>
              <p:cNvPr id="14" name="テキスト ボックス 13">
                <a:extLst>
                  <a:ext uri="{FF2B5EF4-FFF2-40B4-BE49-F238E27FC236}">
                    <a16:creationId xmlns:a16="http://schemas.microsoft.com/office/drawing/2014/main" id="{4671B0DD-D49A-134E-A7F2-9D7B09B9DE33}"/>
                  </a:ext>
                </a:extLst>
              </p:cNvPr>
              <p:cNvSpPr txBox="1">
                <a:spLocks noRot="1" noChangeAspect="1" noMove="1" noResize="1" noEditPoints="1" noAdjustHandles="1" noChangeArrowheads="1" noChangeShapeType="1" noTextEdit="1"/>
              </p:cNvSpPr>
              <p:nvPr/>
            </p:nvSpPr>
            <p:spPr>
              <a:xfrm>
                <a:off x="315685" y="3650211"/>
                <a:ext cx="8033658" cy="2376420"/>
              </a:xfrm>
              <a:prstGeom prst="rect">
                <a:avLst/>
              </a:prstGeom>
              <a:blipFill>
                <a:blip r:embed="rId4"/>
                <a:stretch>
                  <a:fillRect l="-2273" t="-4592" b="-765"/>
                </a:stretch>
              </a:blipFill>
              <a:ln>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1642172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DE22-8847-F180-C056-1A8C019DD6D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9A938AE-B3E2-3EEF-3348-0316EEE75DCC}"/>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DACCEE5-82AD-49B6-E15F-CFB44CD579ED}"/>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A412E61A-27D5-EDD4-896D-E54333701C2F}"/>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2F951174-C000-FD82-C06A-A76B05B7C25E}"/>
                  </a:ext>
                </a:extLst>
              </p:cNvPr>
              <p:cNvSpPr txBox="1"/>
              <p:nvPr/>
            </p:nvSpPr>
            <p:spPr>
              <a:xfrm>
                <a:off x="4165986" y="1783799"/>
                <a:ext cx="4475377" cy="1794979"/>
              </a:xfrm>
              <a:prstGeom prst="rect">
                <a:avLst/>
              </a:prstGeom>
              <a:noFill/>
            </p:spPr>
            <p:txBody>
              <a:bodyPr wrap="square" lIns="0" tIns="0" rIns="0" bIns="0" rtlCol="0">
                <a:spAutoFit/>
              </a:bodyPr>
              <a:lstStyle/>
              <a:p>
                <a:r>
                  <a:rPr kumimoji="1" lang="ja-JP" altLang="en-US" sz="2000" dirty="0">
                    <a:solidFill>
                      <a:schemeClr val="bg1"/>
                    </a:solidFill>
                    <a:latin typeface="Cambria Math" panose="02040503050406030204" pitchFamily="18" charset="0"/>
                  </a:rPr>
                  <a:t>スケーリング後の単語ベクトル列</a:t>
                </a:r>
                <a:endParaRPr kumimoji="1" lang="en-US" altLang="ja-JP" sz="2000" dirty="0">
                  <a:solidFill>
                    <a:schemeClr val="bg1"/>
                  </a:solidFill>
                  <a:latin typeface="Cambria Math" panose="02040503050406030204" pitchFamily="18" charset="0"/>
                </a:endParaRPr>
              </a:p>
              <a:p>
                <a:endParaRPr kumimoji="1" lang="en-US" altLang="ja-JP" sz="2400" i="1" dirty="0">
                  <a:solidFill>
                    <a:schemeClr val="bg1"/>
                  </a:solidFill>
                  <a:latin typeface="Cambria Math" panose="02040503050406030204" pitchFamily="18" charset="0"/>
                </a:endParaRPr>
              </a:p>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endParaRPr kumimoji="1" lang="en-US" altLang="ja-JP" sz="2400" dirty="0">
                  <a:solidFill>
                    <a:schemeClr val="bg1"/>
                  </a:solidFill>
                </a:endParaRPr>
              </a:p>
              <a:p>
                <a:endParaRPr kumimoji="1" lang="en-US" altLang="ja-JP" sz="2400" dirty="0">
                  <a:solidFill>
                    <a:schemeClr val="bg1"/>
                  </a:solidFill>
                </a:endParaRPr>
              </a:p>
              <a:p>
                <a:r>
                  <a:rPr kumimoji="1" lang="ja-JP" altLang="en-US" sz="2000" dirty="0">
                    <a:solidFill>
                      <a:schemeClr val="bg1"/>
                    </a:solidFill>
                  </a:rPr>
                  <a:t>を用いて大和の手法に適用</a:t>
                </a:r>
                <a:endParaRPr kumimoji="1" lang="ja-JP" altLang="en-US" sz="2000" dirty="0">
                  <a:solidFill>
                    <a:schemeClr val="bg1"/>
                  </a:solidFill>
                  <a:latin typeface="+mn-ea"/>
                </a:endParaRPr>
              </a:p>
            </p:txBody>
          </p:sp>
        </mc:Choice>
        <mc:Fallback xmlns="">
          <p:sp>
            <p:nvSpPr>
              <p:cNvPr id="12" name="テキスト ボックス 11">
                <a:extLst>
                  <a:ext uri="{FF2B5EF4-FFF2-40B4-BE49-F238E27FC236}">
                    <a16:creationId xmlns:a16="http://schemas.microsoft.com/office/drawing/2014/main" id="{2F951174-C000-FD82-C06A-A76B05B7C25E}"/>
                  </a:ext>
                </a:extLst>
              </p:cNvPr>
              <p:cNvSpPr txBox="1">
                <a:spLocks noRot="1" noChangeAspect="1" noMove="1" noResize="1" noEditPoints="1" noAdjustHandles="1" noChangeArrowheads="1" noChangeShapeType="1" noTextEdit="1"/>
              </p:cNvSpPr>
              <p:nvPr/>
            </p:nvSpPr>
            <p:spPr>
              <a:xfrm>
                <a:off x="4165986" y="1783799"/>
                <a:ext cx="4475377" cy="1794979"/>
              </a:xfrm>
              <a:prstGeom prst="rect">
                <a:avLst/>
              </a:prstGeom>
              <a:blipFill>
                <a:blip r:embed="rId3"/>
                <a:stretch>
                  <a:fillRect l="-3401" t="-5102" b="-4422"/>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C3FBA828-9FA4-867C-B537-787F6FDFFF3F}"/>
              </a:ext>
            </a:extLst>
          </p:cNvPr>
          <p:cNvPicPr>
            <a:picLocks noChangeAspect="1"/>
          </p:cNvPicPr>
          <p:nvPr/>
        </p:nvPicPr>
        <p:blipFill>
          <a:blip r:embed="rId4"/>
          <a:stretch>
            <a:fillRect/>
          </a:stretch>
        </p:blipFill>
        <p:spPr>
          <a:xfrm>
            <a:off x="524732" y="1411521"/>
            <a:ext cx="3208326" cy="4804793"/>
          </a:xfrm>
          <a:prstGeom prst="rect">
            <a:avLst/>
          </a:prstGeom>
        </p:spPr>
      </p:pic>
      <p:sp>
        <p:nvSpPr>
          <p:cNvPr id="109" name="正方形/長方形 108">
            <a:extLst>
              <a:ext uri="{FF2B5EF4-FFF2-40B4-BE49-F238E27FC236}">
                <a16:creationId xmlns:a16="http://schemas.microsoft.com/office/drawing/2014/main" id="{0225A5E1-35D4-A2B5-DB0C-A20737C3F113}"/>
              </a:ext>
            </a:extLst>
          </p:cNvPr>
          <p:cNvSpPr/>
          <p:nvPr/>
        </p:nvSpPr>
        <p:spPr>
          <a:xfrm>
            <a:off x="4757350" y="2471003"/>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908408B-2461-C716-EBE8-49A3D5F60646}"/>
                  </a:ext>
                </a:extLst>
              </p:cNvPr>
              <p:cNvSpPr txBox="1"/>
              <p:nvPr/>
            </p:nvSpPr>
            <p:spPr>
              <a:xfrm>
                <a:off x="4165986" y="4140803"/>
                <a:ext cx="4475377" cy="923330"/>
              </a:xfrm>
              <a:prstGeom prst="rect">
                <a:avLst/>
              </a:prstGeom>
              <a:noFill/>
              <a:ln w="19050">
                <a:solidFill>
                  <a:schemeClr val="accent5">
                    <a:lumMod val="75000"/>
                  </a:schemeClr>
                </a:solidFill>
              </a:ln>
            </p:spPr>
            <p:txBody>
              <a:bodyPr wrap="square" lIns="0" tIns="0" rIns="0" bIns="0" rtlCol="0">
                <a:spAutoFit/>
              </a:bodyPr>
              <a:lstStyle/>
              <a:p>
                <a:r>
                  <a:rPr kumimoji="1" lang="ja-JP" altLang="en-US" sz="2000" dirty="0">
                    <a:solidFill>
                      <a:schemeClr val="bg1"/>
                    </a:solidFill>
                    <a:latin typeface="Cambria Math" panose="02040503050406030204" pitchFamily="18" charset="0"/>
                  </a:rPr>
                  <a:t>カスタムストップワード辞書を用いて</a:t>
                </a:r>
                <a:endParaRPr kumimoji="1" lang="en-US" altLang="ja-JP" sz="2000" dirty="0">
                  <a:solidFill>
                    <a:schemeClr val="bg1"/>
                  </a:solidFill>
                  <a:latin typeface="Cambria Math" panose="02040503050406030204" pitchFamily="18" charset="0"/>
                </a:endParaRPr>
              </a:p>
              <a:p>
                <a:endParaRPr kumimoji="1" lang="en-US" altLang="ja-JP" sz="2000" b="0" i="1" dirty="0">
                  <a:solidFill>
                    <a:schemeClr val="bg1"/>
                  </a:solidFill>
                  <a:latin typeface="Cambria Math" panose="02040503050406030204" pitchFamily="18" charset="0"/>
                </a:endParaRPr>
              </a:p>
              <a:p>
                <a14:m>
                  <m:oMath xmlns:m="http://schemas.openxmlformats.org/officeDocument/2006/math">
                    <m:r>
                      <a:rPr kumimoji="1" lang="en-US" altLang="ja-JP" sz="2000" b="0" i="1" smtClean="0">
                        <a:solidFill>
                          <a:schemeClr val="bg1"/>
                        </a:solidFill>
                        <a:latin typeface="Cambria Math" panose="02040503050406030204" pitchFamily="18" charset="0"/>
                      </a:rPr>
                      <m:t>𝑠𝑐𝑜𝑟𝑒</m:t>
                    </m:r>
                    <m:d>
                      <m:dPr>
                        <m:ctrlPr>
                          <a:rPr kumimoji="1" lang="en-US" altLang="ja-JP" sz="2000" b="0" i="1" smtClean="0">
                            <a:solidFill>
                              <a:schemeClr val="bg1"/>
                            </a:solidFill>
                            <a:latin typeface="Cambria Math" panose="02040503050406030204" pitchFamily="18" charset="0"/>
                          </a:rPr>
                        </m:ctrlPr>
                      </m:dPr>
                      <m:e>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e>
                    </m:d>
                  </m:oMath>
                </a14:m>
                <a:r>
                  <a:rPr kumimoji="1" lang="en-US" altLang="ja-JP" sz="2000" dirty="0">
                    <a:solidFill>
                      <a:schemeClr val="bg1"/>
                    </a:solidFill>
                  </a:rPr>
                  <a:t> </a:t>
                </a:r>
                <a:r>
                  <a:rPr kumimoji="1" lang="ja-JP" altLang="en-US" sz="2000" dirty="0">
                    <a:solidFill>
                      <a:schemeClr val="bg1"/>
                    </a:solidFill>
                  </a:rPr>
                  <a:t>を事前に算出</a:t>
                </a:r>
                <a:endParaRPr kumimoji="1" lang="en-US" altLang="ja-JP" sz="2000" dirty="0">
                  <a:solidFill>
                    <a:schemeClr val="bg1"/>
                  </a:solidFill>
                </a:endParaRPr>
              </a:p>
            </p:txBody>
          </p:sp>
        </mc:Choice>
        <mc:Fallback xmlns="">
          <p:sp>
            <p:nvSpPr>
              <p:cNvPr id="3" name="テキスト ボックス 2">
                <a:extLst>
                  <a:ext uri="{FF2B5EF4-FFF2-40B4-BE49-F238E27FC236}">
                    <a16:creationId xmlns:a16="http://schemas.microsoft.com/office/drawing/2014/main" id="{5908408B-2461-C716-EBE8-49A3D5F60646}"/>
                  </a:ext>
                </a:extLst>
              </p:cNvPr>
              <p:cNvSpPr txBox="1">
                <a:spLocks noRot="1" noChangeAspect="1" noMove="1" noResize="1" noEditPoints="1" noAdjustHandles="1" noChangeArrowheads="1" noChangeShapeType="1" noTextEdit="1"/>
              </p:cNvSpPr>
              <p:nvPr/>
            </p:nvSpPr>
            <p:spPr>
              <a:xfrm>
                <a:off x="4165986" y="4140803"/>
                <a:ext cx="4475377" cy="923330"/>
              </a:xfrm>
              <a:prstGeom prst="rect">
                <a:avLst/>
              </a:prstGeom>
              <a:blipFill>
                <a:blip r:embed="rId5"/>
                <a:stretch>
                  <a:fillRect l="-3252" t="-9032" b="-12903"/>
                </a:stretch>
              </a:blipFill>
              <a:ln w="19050">
                <a:solidFill>
                  <a:schemeClr val="accent5">
                    <a:lumMod val="75000"/>
                  </a:schemeClr>
                </a:solidFill>
              </a:ln>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24994F2F-D0AF-BE12-1C42-881987A9D5CF}"/>
              </a:ext>
            </a:extLst>
          </p:cNvPr>
          <p:cNvSpPr txBox="1"/>
          <p:nvPr/>
        </p:nvSpPr>
        <p:spPr>
          <a:xfrm>
            <a:off x="4165986" y="5280770"/>
            <a:ext cx="4475377" cy="615553"/>
          </a:xfrm>
          <a:prstGeom prst="rect">
            <a:avLst/>
          </a:prstGeom>
          <a:noFill/>
        </p:spPr>
        <p:txBody>
          <a:bodyPr wrap="square" lIns="0" tIns="0" rIns="0" bIns="0" rtlCol="0">
            <a:spAutoFit/>
          </a:bodyPr>
          <a:lstStyle/>
          <a:p>
            <a:pPr marL="342900" indent="-342900">
              <a:buFont typeface="Symbol" panose="05050102010706020507" pitchFamily="18" charset="2"/>
              <a:buChar char="Þ"/>
            </a:pPr>
            <a:r>
              <a:rPr kumimoji="1" lang="ja-JP" altLang="en-US" sz="2000" dirty="0">
                <a:solidFill>
                  <a:schemeClr val="bg1"/>
                </a:solidFill>
                <a:latin typeface="Cambria Math" panose="02040503050406030204" pitchFamily="18" charset="0"/>
              </a:rPr>
              <a:t>提案手法 </a:t>
            </a:r>
            <a:r>
              <a:rPr kumimoji="1" lang="en-US" altLang="ja-JP" sz="2000" dirty="0">
                <a:solidFill>
                  <a:schemeClr val="bg1"/>
                </a:solidFill>
                <a:latin typeface="Cambria Math" panose="02040503050406030204" pitchFamily="18" charset="0"/>
              </a:rPr>
              <a:t>1 </a:t>
            </a:r>
            <a:r>
              <a:rPr kumimoji="1" lang="ja-JP" altLang="en-US" sz="2000" dirty="0">
                <a:solidFill>
                  <a:schemeClr val="bg1"/>
                </a:solidFill>
                <a:latin typeface="Cambria Math" panose="02040503050406030204" pitchFamily="18" charset="0"/>
              </a:rPr>
              <a:t>と比較して</a:t>
            </a:r>
            <a:endParaRPr kumimoji="1" lang="en-US" altLang="ja-JP" sz="2000" dirty="0">
              <a:solidFill>
                <a:schemeClr val="bg1"/>
              </a:solidFill>
              <a:latin typeface="Cambria Math" panose="02040503050406030204" pitchFamily="18" charset="0"/>
            </a:endParaRPr>
          </a:p>
          <a:p>
            <a:r>
              <a:rPr kumimoji="1" lang="ja-JP" altLang="en-US" sz="2000" dirty="0">
                <a:solidFill>
                  <a:schemeClr val="bg1"/>
                </a:solidFill>
                <a:latin typeface="Cambria Math" panose="02040503050406030204" pitchFamily="18" charset="0"/>
              </a:rPr>
              <a:t>　 モデルパラメータ数の削減</a:t>
            </a:r>
            <a:endParaRPr kumimoji="1" lang="en-US" altLang="ja-JP" sz="2000" dirty="0">
              <a:solidFill>
                <a:schemeClr val="bg1"/>
              </a:solidFill>
              <a:latin typeface="Cambria Math" panose="02040503050406030204" pitchFamily="18" charset="0"/>
            </a:endParaRPr>
          </a:p>
        </p:txBody>
      </p:sp>
    </p:spTree>
    <p:extLst>
      <p:ext uri="{BB962C8B-B14F-4D97-AF65-F5344CB8AC3E}">
        <p14:creationId xmlns:p14="http://schemas.microsoft.com/office/powerpoint/2010/main" val="107687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2B901-3EC3-E74E-1647-9E6C2717E5D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40991CD-A47C-4CB2-B2B2-9F4C7F32F05D}"/>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9C6F8CE-97D5-3B3F-5323-30BC5C59EA94}"/>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EAE7723E-D221-5EFD-E92E-0BDFCD280356}"/>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1" name="図 100">
            <a:extLst>
              <a:ext uri="{FF2B5EF4-FFF2-40B4-BE49-F238E27FC236}">
                <a16:creationId xmlns:a16="http://schemas.microsoft.com/office/drawing/2014/main" id="{53231665-D278-9746-07E0-C911510EFA54}"/>
              </a:ext>
            </a:extLst>
          </p:cNvPr>
          <p:cNvPicPr>
            <a:picLocks noChangeAspect="1"/>
          </p:cNvPicPr>
          <p:nvPr/>
        </p:nvPicPr>
        <p:blipFill>
          <a:blip r:embed="rId3"/>
          <a:stretch>
            <a:fillRect/>
          </a:stretch>
        </p:blipFill>
        <p:spPr>
          <a:xfrm>
            <a:off x="524732" y="1411521"/>
            <a:ext cx="3208326" cy="4804793"/>
          </a:xfrm>
          <a:prstGeom prst="rect">
            <a:avLst/>
          </a:prstGeom>
        </p:spPr>
      </p:pic>
      <p:sp>
        <p:nvSpPr>
          <p:cNvPr id="106" name="テキスト ボックス 105">
            <a:extLst>
              <a:ext uri="{FF2B5EF4-FFF2-40B4-BE49-F238E27FC236}">
                <a16:creationId xmlns:a16="http://schemas.microsoft.com/office/drawing/2014/main" id="{E544605B-B902-F525-18EB-7EC05D5B134F}"/>
              </a:ext>
            </a:extLst>
          </p:cNvPr>
          <p:cNvSpPr txBox="1"/>
          <p:nvPr/>
        </p:nvSpPr>
        <p:spPr>
          <a:xfrm>
            <a:off x="4035052" y="5013620"/>
            <a:ext cx="4672426" cy="1015663"/>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カスタムストップワード辞書は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で定義されているもの</a:t>
            </a:r>
            <a:r>
              <a:rPr kumimoji="1" lang="en-US" altLang="ja-JP" sz="2000" dirty="0">
                <a:solidFill>
                  <a:schemeClr val="bg1"/>
                </a:solidFill>
              </a:rPr>
              <a:t>, </a:t>
            </a:r>
            <a:r>
              <a:rPr kumimoji="1" lang="ja-JP" altLang="en-US" sz="2000" dirty="0">
                <a:solidFill>
                  <a:schemeClr val="bg1"/>
                </a:solidFill>
              </a:rPr>
              <a:t>句読点や記号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p:grpSp>
        <p:nvGrpSpPr>
          <p:cNvPr id="3" name="グループ化 2">
            <a:extLst>
              <a:ext uri="{FF2B5EF4-FFF2-40B4-BE49-F238E27FC236}">
                <a16:creationId xmlns:a16="http://schemas.microsoft.com/office/drawing/2014/main" id="{71A43551-3E06-C0FC-BCD6-8870B3F98C16}"/>
              </a:ext>
            </a:extLst>
          </p:cNvPr>
          <p:cNvGrpSpPr/>
          <p:nvPr/>
        </p:nvGrpSpPr>
        <p:grpSpPr>
          <a:xfrm>
            <a:off x="3190602" y="1759689"/>
            <a:ext cx="5578429" cy="2881050"/>
            <a:chOff x="3062934" y="1555865"/>
            <a:chExt cx="5578429" cy="2881050"/>
          </a:xfrm>
        </p:grpSpPr>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CA57CD72-6CF1-764D-0C83-D83FB7F09C64}"/>
                    </a:ext>
                  </a:extLst>
                </p:cNvPr>
                <p:cNvSpPr txBox="1"/>
                <p:nvPr/>
              </p:nvSpPr>
              <p:spPr>
                <a:xfrm>
                  <a:off x="4165986" y="3651187"/>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2" name="テキスト ボックス 101">
                  <a:extLst>
                    <a:ext uri="{FF2B5EF4-FFF2-40B4-BE49-F238E27FC236}">
                      <a16:creationId xmlns:a16="http://schemas.microsoft.com/office/drawing/2014/main" id="{CA57CD72-6CF1-764D-0C83-D83FB7F09C64}"/>
                    </a:ext>
                  </a:extLst>
                </p:cNvPr>
                <p:cNvSpPr txBox="1">
                  <a:spLocks noRot="1" noChangeAspect="1" noMove="1" noResize="1" noEditPoints="1" noAdjustHandles="1" noChangeArrowheads="1" noChangeShapeType="1" noTextEdit="1"/>
                </p:cNvSpPr>
                <p:nvPr/>
              </p:nvSpPr>
              <p:spPr>
                <a:xfrm>
                  <a:off x="4165986" y="3651187"/>
                  <a:ext cx="4475377" cy="785728"/>
                </a:xfrm>
                <a:prstGeom prst="rect">
                  <a:avLst/>
                </a:prstGeom>
                <a:blipFill>
                  <a:blip r:embed="rId4"/>
                  <a:stretch>
                    <a:fillRect l="-2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EE628E2A-99BC-1FD2-0690-21FB4B328352}"/>
                    </a:ext>
                  </a:extLst>
                </p:cNvPr>
                <p:cNvSpPr txBox="1"/>
                <p:nvPr/>
              </p:nvSpPr>
              <p:spPr>
                <a:xfrm>
                  <a:off x="3641212" y="3259069"/>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xmlns="">
            <p:sp>
              <p:nvSpPr>
                <p:cNvPr id="103" name="テキスト ボックス 102">
                  <a:extLst>
                    <a:ext uri="{FF2B5EF4-FFF2-40B4-BE49-F238E27FC236}">
                      <a16:creationId xmlns:a16="http://schemas.microsoft.com/office/drawing/2014/main" id="{EE628E2A-99BC-1FD2-0690-21FB4B328352}"/>
                    </a:ext>
                  </a:extLst>
                </p:cNvPr>
                <p:cNvSpPr txBox="1">
                  <a:spLocks noRot="1" noChangeAspect="1" noMove="1" noResize="1" noEditPoints="1" noAdjustHandles="1" noChangeArrowheads="1" noChangeShapeType="1" noTextEdit="1"/>
                </p:cNvSpPr>
                <p:nvPr/>
              </p:nvSpPr>
              <p:spPr>
                <a:xfrm>
                  <a:off x="3641212" y="3259069"/>
                  <a:ext cx="4672426" cy="400110"/>
                </a:xfrm>
                <a:prstGeom prst="rect">
                  <a:avLst/>
                </a:prstGeom>
                <a:blipFill>
                  <a:blip r:embed="rId5"/>
                  <a:stretch>
                    <a:fillRect l="-1304" t="-10606" r="-1304"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0AA9CDA1-6DAA-E433-4AE8-D1F0AE1EC594}"/>
                    </a:ext>
                  </a:extLst>
                </p:cNvPr>
                <p:cNvSpPr txBox="1"/>
                <p:nvPr/>
              </p:nvSpPr>
              <p:spPr>
                <a:xfrm>
                  <a:off x="3641691" y="241279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xmlns="">
            <p:sp>
              <p:nvSpPr>
                <p:cNvPr id="104" name="テキスト ボックス 103">
                  <a:extLst>
                    <a:ext uri="{FF2B5EF4-FFF2-40B4-BE49-F238E27FC236}">
                      <a16:creationId xmlns:a16="http://schemas.microsoft.com/office/drawing/2014/main" id="{0AA9CDA1-6DAA-E433-4AE8-D1F0AE1EC594}"/>
                    </a:ext>
                  </a:extLst>
                </p:cNvPr>
                <p:cNvSpPr txBox="1">
                  <a:spLocks noRot="1" noChangeAspect="1" noMove="1" noResize="1" noEditPoints="1" noAdjustHandles="1" noChangeArrowheads="1" noChangeShapeType="1" noTextEdit="1"/>
                </p:cNvSpPr>
                <p:nvPr/>
              </p:nvSpPr>
              <p:spPr>
                <a:xfrm>
                  <a:off x="3641691" y="2412791"/>
                  <a:ext cx="4672426" cy="400110"/>
                </a:xfrm>
                <a:prstGeom prst="rect">
                  <a:avLst/>
                </a:prstGeom>
                <a:blipFill>
                  <a:blip r:embed="rId6"/>
                  <a:stretch>
                    <a:fillRect l="-1304" t="-10606"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4DEFC0CD-9B9F-6018-E286-6EEB4A32E367}"/>
                    </a:ext>
                  </a:extLst>
                </p:cNvPr>
                <p:cNvSpPr txBox="1"/>
                <p:nvPr/>
              </p:nvSpPr>
              <p:spPr>
                <a:xfrm>
                  <a:off x="3733058" y="280804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𝛼</m:t>
                        </m:r>
                        <m:r>
                          <a:rPr kumimoji="1" lang="ja-JP" altLang="en-US"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0)</m:t>
                        </m:r>
                      </m:oMath>
                    </m:oMathPara>
                  </a14:m>
                  <a:endParaRPr kumimoji="1" lang="ja-JP" altLang="en-US" sz="2400" dirty="0">
                    <a:solidFill>
                      <a:schemeClr val="bg1"/>
                    </a:solidFill>
                  </a:endParaRPr>
                </a:p>
              </p:txBody>
            </p:sp>
          </mc:Choice>
          <mc:Fallback xmlns="">
            <p:sp>
              <p:nvSpPr>
                <p:cNvPr id="105" name="テキスト ボックス 104">
                  <a:extLst>
                    <a:ext uri="{FF2B5EF4-FFF2-40B4-BE49-F238E27FC236}">
                      <a16:creationId xmlns:a16="http://schemas.microsoft.com/office/drawing/2014/main" id="{4DEFC0CD-9B9F-6018-E286-6EEB4A32E367}"/>
                    </a:ext>
                  </a:extLst>
                </p:cNvPr>
                <p:cNvSpPr txBox="1">
                  <a:spLocks noRot="1" noChangeAspect="1" noMove="1" noResize="1" noEditPoints="1" noAdjustHandles="1" noChangeArrowheads="1" noChangeShapeType="1" noTextEdit="1"/>
                </p:cNvSpPr>
                <p:nvPr/>
              </p:nvSpPr>
              <p:spPr>
                <a:xfrm>
                  <a:off x="3733058" y="2808043"/>
                  <a:ext cx="4475377" cy="369332"/>
                </a:xfrm>
                <a:prstGeom prst="rect">
                  <a:avLst/>
                </a:prstGeom>
                <a:blipFill>
                  <a:blip r:embed="rId7"/>
                  <a:stretch>
                    <a:fillRect b="-377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A036BB19-E60C-F149-97CC-B4FB5ECAAFFB}"/>
                    </a:ext>
                  </a:extLst>
                </p:cNvPr>
                <p:cNvSpPr txBox="1"/>
                <p:nvPr/>
              </p:nvSpPr>
              <p:spPr>
                <a:xfrm>
                  <a:off x="3655886" y="1555865"/>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xmlns="">
            <p:sp>
              <p:nvSpPr>
                <p:cNvPr id="107" name="テキスト ボックス 106">
                  <a:extLst>
                    <a:ext uri="{FF2B5EF4-FFF2-40B4-BE49-F238E27FC236}">
                      <a16:creationId xmlns:a16="http://schemas.microsoft.com/office/drawing/2014/main" id="{A036BB19-E60C-F149-97CC-B4FB5ECAAFFB}"/>
                    </a:ext>
                  </a:extLst>
                </p:cNvPr>
                <p:cNvSpPr txBox="1">
                  <a:spLocks noRot="1" noChangeAspect="1" noMove="1" noResize="1" noEditPoints="1" noAdjustHandles="1" noChangeArrowheads="1" noChangeShapeType="1" noTextEdit="1"/>
                </p:cNvSpPr>
                <p:nvPr/>
              </p:nvSpPr>
              <p:spPr>
                <a:xfrm>
                  <a:off x="3655886" y="1555865"/>
                  <a:ext cx="4672426" cy="707886"/>
                </a:xfrm>
                <a:prstGeom prst="rect">
                  <a:avLst/>
                </a:prstGeom>
                <a:blipFill>
                  <a:blip r:embed="rId8"/>
                  <a:stretch>
                    <a:fillRect l="-1436" t="-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CF13BCC6-38BA-C344-53E8-15ADD6871C3F}"/>
                    </a:ext>
                  </a:extLst>
                </p:cNvPr>
                <p:cNvSpPr txBox="1"/>
                <p:nvPr/>
              </p:nvSpPr>
              <p:spPr>
                <a:xfrm>
                  <a:off x="3062934" y="195581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8" name="テキスト ボックス 107">
                  <a:extLst>
                    <a:ext uri="{FF2B5EF4-FFF2-40B4-BE49-F238E27FC236}">
                      <a16:creationId xmlns:a16="http://schemas.microsoft.com/office/drawing/2014/main" id="{CF13BCC6-38BA-C344-53E8-15ADD6871C3F}"/>
                    </a:ext>
                  </a:extLst>
                </p:cNvPr>
                <p:cNvSpPr txBox="1">
                  <a:spLocks noRot="1" noChangeAspect="1" noMove="1" noResize="1" noEditPoints="1" noAdjustHandles="1" noChangeArrowheads="1" noChangeShapeType="1" noTextEdit="1"/>
                </p:cNvSpPr>
                <p:nvPr/>
              </p:nvSpPr>
              <p:spPr>
                <a:xfrm>
                  <a:off x="3062934" y="1955813"/>
                  <a:ext cx="4475377" cy="369332"/>
                </a:xfrm>
                <a:prstGeom prst="rect">
                  <a:avLst/>
                </a:prstGeom>
                <a:blipFill>
                  <a:blip r:embed="rId9"/>
                  <a:stretch>
                    <a:fillRect b="-180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268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クラスのテキスト分類タスク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solidFill>
                  <a:schemeClr val="tx1">
                    <a:lumMod val="95000"/>
                  </a:schemeClr>
                </a:solidFill>
              </a:rPr>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B093-78CB-3748-7930-653C947C1A6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CFA6B56-04AB-72BD-F5BF-CFD947F2CB26}"/>
              </a:ext>
            </a:extLst>
          </p:cNvPr>
          <p:cNvSpPr txBox="1"/>
          <p:nvPr/>
        </p:nvSpPr>
        <p:spPr>
          <a:xfrm>
            <a:off x="119742" y="152461"/>
            <a:ext cx="8382001" cy="105455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1: </a:t>
            </a:r>
            <a:r>
              <a:rPr lang="ja-JP" altLang="en-US" sz="3200" b="1" dirty="0">
                <a:latin typeface="+mn-ea"/>
              </a:rPr>
              <a:t>要約文のみを入力とした場合</a:t>
            </a:r>
            <a:endParaRPr lang="en-US" altLang="ja-JP" sz="3200" b="1" dirty="0">
              <a:latin typeface="+mn-ea"/>
            </a:endParaRPr>
          </a:p>
          <a:p>
            <a:pPr marL="0" lvl="0" indent="0" algn="l" rtl="0">
              <a:spcBef>
                <a:spcPts val="0"/>
              </a:spcBef>
              <a:spcAft>
                <a:spcPts val="0"/>
              </a:spcAft>
              <a:buNone/>
            </a:pPr>
            <a:r>
              <a:rPr lang="en-US" altLang="ja-JP" sz="3200" b="1" dirty="0">
                <a:latin typeface="+mn-ea"/>
              </a:rPr>
              <a:t>								  </a:t>
            </a:r>
            <a:r>
              <a:rPr lang="en-US" altLang="ja-JP" sz="2800" b="1" dirty="0">
                <a:latin typeface="+mn-ea"/>
              </a:rPr>
              <a:t>(</a:t>
            </a:r>
            <a:r>
              <a:rPr lang="ja-JP" altLang="en-US" sz="2800" b="1" dirty="0">
                <a:latin typeface="+mn-ea"/>
              </a:rPr>
              <a:t>提案手法 </a:t>
            </a:r>
            <a:r>
              <a:rPr lang="en-US" altLang="ja-JP" sz="2800" b="1" dirty="0">
                <a:latin typeface="+mn-ea"/>
              </a:rPr>
              <a:t>1 </a:t>
            </a:r>
            <a:r>
              <a:rPr lang="ja-JP" altLang="en-US" sz="2800" b="1" dirty="0">
                <a:latin typeface="+mn-ea"/>
              </a:rPr>
              <a:t>の右半分</a:t>
            </a:r>
            <a:r>
              <a:rPr lang="en-US" altLang="ja-JP" sz="28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2F00E7D-BF96-14CA-824F-63390BE2B0CE}"/>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3" name="グループ化 2">
            <a:extLst>
              <a:ext uri="{FF2B5EF4-FFF2-40B4-BE49-F238E27FC236}">
                <a16:creationId xmlns:a16="http://schemas.microsoft.com/office/drawing/2014/main" id="{0E13C373-7193-E0FA-2E8F-231B6182D9AB}"/>
              </a:ext>
            </a:extLst>
          </p:cNvPr>
          <p:cNvGrpSpPr/>
          <p:nvPr/>
        </p:nvGrpSpPr>
        <p:grpSpPr>
          <a:xfrm>
            <a:off x="225174" y="1214374"/>
            <a:ext cx="8698526" cy="4963886"/>
            <a:chOff x="222738" y="1295400"/>
            <a:chExt cx="8698526" cy="4963886"/>
          </a:xfrm>
        </p:grpSpPr>
        <p:sp>
          <p:nvSpPr>
            <p:cNvPr id="4" name="正方形/長方形 3">
              <a:extLst>
                <a:ext uri="{FF2B5EF4-FFF2-40B4-BE49-F238E27FC236}">
                  <a16:creationId xmlns:a16="http://schemas.microsoft.com/office/drawing/2014/main" id="{27C918F3-8800-D009-BEE9-36C5A39F4A9C}"/>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171335C-6B01-D9FE-C3A6-41BB953716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6" name="正方形/長方形 5">
              <a:extLst>
                <a:ext uri="{FF2B5EF4-FFF2-40B4-BE49-F238E27FC236}">
                  <a16:creationId xmlns:a16="http://schemas.microsoft.com/office/drawing/2014/main" id="{55E1BC9B-4D85-E73F-C468-B206BD5FF6B7}"/>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1C648D-7CA7-C4E0-0EE8-7F9D8846CAD9}"/>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3964ACE-EE71-C091-5E2E-83C1C276F63C}"/>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A492912-6D3A-212B-F184-7D91248D17F6}"/>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
        <p:nvSpPr>
          <p:cNvPr id="12" name="正方形/長方形 11">
            <a:extLst>
              <a:ext uri="{FF2B5EF4-FFF2-40B4-BE49-F238E27FC236}">
                <a16:creationId xmlns:a16="http://schemas.microsoft.com/office/drawing/2014/main" id="{7CE7E9F6-DD7B-8869-934A-A8251ACEAAE4}"/>
              </a:ext>
            </a:extLst>
          </p:cNvPr>
          <p:cNvSpPr/>
          <p:nvPr/>
        </p:nvSpPr>
        <p:spPr>
          <a:xfrm>
            <a:off x="685800" y="2358956"/>
            <a:ext cx="4207213" cy="37378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3FD417-CA70-D49E-1BDC-96D1356E659A}"/>
                  </a:ext>
                </a:extLst>
              </p:cNvPr>
              <p:cNvSpPr txBox="1"/>
              <p:nvPr/>
            </p:nvSpPr>
            <p:spPr>
              <a:xfrm>
                <a:off x="298565" y="2929585"/>
                <a:ext cx="4520395" cy="1950470"/>
              </a:xfrm>
              <a:prstGeom prst="rect">
                <a:avLst/>
              </a:prstGeom>
              <a:noFill/>
              <a:ln>
                <a:noFill/>
              </a:ln>
            </p:spPr>
            <p:txBody>
              <a:bodyPr wrap="square" rtlCol="0">
                <a:spAutoFit/>
              </a:bodyPr>
              <a:lstStyle/>
              <a:p>
                <a:r>
                  <a:rPr kumimoji="1" lang="ja-JP" altLang="en-US" dirty="0">
                    <a:solidFill>
                      <a:schemeClr val="bg1"/>
                    </a:solidFill>
                  </a:rPr>
                  <a:t>和が </a:t>
                </a:r>
                <a:r>
                  <a:rPr kumimoji="1" lang="en-US" altLang="ja-JP" dirty="0">
                    <a:solidFill>
                      <a:schemeClr val="bg1"/>
                    </a:solidFill>
                  </a:rPr>
                  <a:t>1 </a:t>
                </a:r>
                <a:r>
                  <a:rPr kumimoji="1" lang="ja-JP" altLang="en-US" dirty="0">
                    <a:solidFill>
                      <a:schemeClr val="bg1"/>
                    </a:solidFill>
                  </a:rPr>
                  <a:t>となる</a:t>
                </a:r>
                <a:endParaRPr kumimoji="1" lang="en-US" altLang="ja-JP" dirty="0">
                  <a:solidFill>
                    <a:schemeClr val="bg1"/>
                  </a:solidFill>
                </a:endParaRPr>
              </a:p>
              <a:p>
                <a:r>
                  <a:rPr kumimoji="1" lang="ja-JP" altLang="en-US" dirty="0">
                    <a:solidFill>
                      <a:schemeClr val="bg1"/>
                    </a:solidFill>
                  </a:rPr>
                  <a:t>学習可能なパラメータ </a:t>
                </a:r>
                <a14:m>
                  <m:oMath xmlns:m="http://schemas.openxmlformats.org/officeDocument/2006/math">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 (≥0)</m:t>
                    </m:r>
                  </m:oMath>
                </a14:m>
                <a:r>
                  <a:rPr kumimoji="1" lang="ja-JP" altLang="en-US" dirty="0">
                    <a:solidFill>
                      <a:schemeClr val="bg1"/>
                    </a:solidFill>
                  </a:rPr>
                  <a:t> を用いて</a:t>
                </a:r>
                <a:endParaRPr kumimoji="1" lang="en-US" altLang="ja-JP" dirty="0">
                  <a:solidFill>
                    <a:schemeClr val="bg1"/>
                  </a:solidFill>
                </a:endParaRPr>
              </a:p>
              <a:p>
                <a:endParaRPr kumimoji="1" lang="en-US" altLang="ja-JP" dirty="0">
                  <a:solidFill>
                    <a:schemeClr val="bg1"/>
                  </a:solidFill>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chemeClr val="bg1"/>
                          </a:solidFill>
                          <a:latin typeface="Cambria Math" panose="02040503050406030204" pitchFamily="18" charset="0"/>
                        </a:rPr>
                        <m:t>𝐶</m:t>
                      </m:r>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𝑟</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a:rPr kumimoji="1" lang="en-US" altLang="ja-JP" sz="2800" b="0" i="0" smtClean="0">
                              <a:solidFill>
                                <a:schemeClr val="bg1"/>
                              </a:solidFill>
                              <a:latin typeface="Cambria Math" panose="02040503050406030204" pitchFamily="18" charset="0"/>
                            </a:rPr>
                            <m:t>[</m:t>
                          </m:r>
                          <m:r>
                            <m:rPr>
                              <m:sty m:val="p"/>
                            </m:rPr>
                            <a:rPr kumimoji="1" lang="en-US" altLang="ja-JP" sz="2800" b="0" i="0" smtClean="0">
                              <a:solidFill>
                                <a:schemeClr val="bg1"/>
                              </a:solidFill>
                              <a:latin typeface="Cambria Math" panose="02040503050406030204" pitchFamily="18" charset="0"/>
                            </a:rPr>
                            <m:t>CLS</m:t>
                          </m:r>
                          <m:r>
                            <a:rPr kumimoji="1" lang="en-US" altLang="ja-JP" sz="2800" b="0" i="0" smtClean="0">
                              <a:solidFill>
                                <a:schemeClr val="bg1"/>
                              </a:solidFill>
                              <a:latin typeface="Cambria Math" panose="02040503050406030204" pitchFamily="18" charset="0"/>
                            </a:rPr>
                            <m:t>]</m:t>
                          </m:r>
                        </m:sub>
                      </m:sSub>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𝑠</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m:rPr>
                              <m:sty m:val="p"/>
                            </m:rPr>
                            <a:rPr kumimoji="1" lang="en-US" altLang="ja-JP" sz="2800" b="0" i="0" smtClean="0">
                              <a:solidFill>
                                <a:schemeClr val="bg1"/>
                              </a:solidFill>
                              <a:latin typeface="Cambria Math" panose="02040503050406030204" pitchFamily="18" charset="0"/>
                            </a:rPr>
                            <m:t>Avg</m:t>
                          </m:r>
                        </m:sub>
                      </m:sSub>
                    </m:oMath>
                  </m:oMathPara>
                </a14:m>
                <a:endParaRPr kumimoji="1" lang="en-US" altLang="ja-JP" dirty="0">
                  <a:solidFill>
                    <a:schemeClr val="bg1"/>
                  </a:solidFill>
                </a:endParaRPr>
              </a:p>
              <a:p>
                <a:endParaRPr kumimoji="1" lang="en-US" altLang="ja-JP" dirty="0">
                  <a:solidFill>
                    <a:schemeClr val="bg1"/>
                  </a:solidFill>
                </a:endParaRPr>
              </a:p>
              <a:p>
                <a:r>
                  <a:rPr kumimoji="1" lang="ja-JP" altLang="en-US" dirty="0">
                    <a:solidFill>
                      <a:schemeClr val="bg1"/>
                    </a:solidFill>
                  </a:rPr>
                  <a:t>を入力文の分散表現とする</a:t>
                </a:r>
                <a:endParaRPr kumimoji="1" lang="en-US" altLang="ja-JP" dirty="0">
                  <a:solidFill>
                    <a:schemeClr val="bg1"/>
                  </a:solidFill>
                </a:endParaRPr>
              </a:p>
            </p:txBody>
          </p:sp>
        </mc:Choice>
        <mc:Fallback xmlns="">
          <p:sp>
            <p:nvSpPr>
              <p:cNvPr id="13" name="テキスト ボックス 12">
                <a:extLst>
                  <a:ext uri="{FF2B5EF4-FFF2-40B4-BE49-F238E27FC236}">
                    <a16:creationId xmlns:a16="http://schemas.microsoft.com/office/drawing/2014/main" id="{5E3FD417-CA70-D49E-1BDC-96D1356E659A}"/>
                  </a:ext>
                </a:extLst>
              </p:cNvPr>
              <p:cNvSpPr txBox="1">
                <a:spLocks noRot="1" noChangeAspect="1" noMove="1" noResize="1" noEditPoints="1" noAdjustHandles="1" noChangeArrowheads="1" noChangeShapeType="1" noTextEdit="1"/>
              </p:cNvSpPr>
              <p:nvPr/>
            </p:nvSpPr>
            <p:spPr>
              <a:xfrm>
                <a:off x="298565" y="2929585"/>
                <a:ext cx="4520395" cy="1950470"/>
              </a:xfrm>
              <a:prstGeom prst="rect">
                <a:avLst/>
              </a:prstGeom>
              <a:blipFill>
                <a:blip r:embed="rId4"/>
                <a:stretch>
                  <a:fillRect l="-1213" t="-2500" b="-3437"/>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363752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9EB72-79B6-209B-9FB5-3306E98B4B1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254B8E11-ED8D-0F7D-A29E-B0C8065BB82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LLM API </a:t>
            </a:r>
            <a:r>
              <a:rPr lang="ja-JP" altLang="en-US" sz="3200" b="1" dirty="0">
                <a:latin typeface="+mn-ea"/>
              </a:rPr>
              <a:t>のみを用いた分類</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D42AA59-B780-7D26-18B6-B287B443B9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2" name="テキスト ボックス 1">
            <a:extLst>
              <a:ext uri="{FF2B5EF4-FFF2-40B4-BE49-F238E27FC236}">
                <a16:creationId xmlns:a16="http://schemas.microsoft.com/office/drawing/2014/main" id="{3FDC5383-D447-2FEB-6BCC-237078FA57AE}"/>
              </a:ext>
            </a:extLst>
          </p:cNvPr>
          <p:cNvSpPr txBox="1"/>
          <p:nvPr/>
        </p:nvSpPr>
        <p:spPr>
          <a:xfrm>
            <a:off x="331353" y="1426808"/>
            <a:ext cx="8567320" cy="334322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‘plamo-1.0-prime’ </a:t>
            </a:r>
            <a:r>
              <a:rPr lang="ja-JP" altLang="en-US" sz="2400" dirty="0">
                <a:solidFill>
                  <a:schemeClr val="tx1"/>
                </a:solidFill>
              </a:rPr>
              <a:t>および </a:t>
            </a:r>
            <a:r>
              <a:rPr lang="en-US" altLang="ja-JP" sz="2400" dirty="0">
                <a:solidFill>
                  <a:schemeClr val="tx1"/>
                </a:solidFill>
              </a:rPr>
              <a:t>‘gpt-4o-mini’ </a:t>
            </a:r>
            <a:r>
              <a:rPr lang="ja-JP" altLang="en-US" sz="2400" dirty="0"/>
              <a:t>のみを用いた</a:t>
            </a:r>
            <a:br>
              <a:rPr lang="en-US" altLang="ja-JP" sz="2400" dirty="0"/>
            </a:br>
            <a:r>
              <a:rPr lang="en-US" altLang="ja-JP" sz="2400" dirty="0"/>
              <a:t>Zero-Shot, Few-Shot </a:t>
            </a:r>
            <a:r>
              <a:rPr lang="ja-JP" altLang="en-US" sz="2400" dirty="0"/>
              <a:t>による分類</a:t>
            </a:r>
            <a:br>
              <a:rPr lang="en-US" altLang="ja-JP" sz="2400" dirty="0"/>
            </a:br>
            <a:endParaRPr lang="en-US" altLang="ja-JP" sz="2400" dirty="0"/>
          </a:p>
          <a:p>
            <a:pPr marL="342900" indent="-342900">
              <a:lnSpc>
                <a:spcPct val="150000"/>
              </a:lnSpc>
              <a:buFont typeface="Arial" panose="020B0604020202020204" pitchFamily="34" charset="0"/>
              <a:buChar char="•"/>
            </a:pPr>
            <a:r>
              <a:rPr lang="en-US" altLang="ja-JP" sz="2400" dirty="0"/>
              <a:t>LLM</a:t>
            </a:r>
            <a:r>
              <a:rPr lang="ja-JP" altLang="en-US" sz="2400" dirty="0"/>
              <a:t> が選定した</a:t>
            </a: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を </a:t>
            </a:r>
            <a:r>
              <a:rPr lang="en-US" altLang="ja-JP" sz="2400" dirty="0">
                <a:solidFill>
                  <a:schemeClr val="tx1"/>
                </a:solidFill>
              </a:rPr>
              <a:t>JSON </a:t>
            </a:r>
            <a:r>
              <a:rPr lang="ja-JP" altLang="en-US" sz="2400" dirty="0">
                <a:solidFill>
                  <a:schemeClr val="tx1"/>
                </a:solidFill>
              </a:rPr>
              <a:t>形式で回答</a:t>
            </a:r>
            <a:br>
              <a:rPr lang="en-US" altLang="ja-JP" sz="2400" dirty="0">
                <a:solidFill>
                  <a:schemeClr val="tx1"/>
                </a:solidFill>
              </a:rPr>
            </a:b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の中に正</a:t>
            </a:r>
            <a:r>
              <a:rPr lang="ja-JP" altLang="en-US" sz="2400" dirty="0"/>
              <a:t>しいラベル</a:t>
            </a:r>
            <a:r>
              <a:rPr lang="ja-JP" altLang="en-US" sz="2400" dirty="0">
                <a:solidFill>
                  <a:schemeClr val="tx1"/>
                </a:solidFill>
              </a:rPr>
              <a:t>があれば正解とする</a:t>
            </a:r>
            <a:endParaRPr lang="en-US" altLang="ja-JP" sz="2400" dirty="0">
              <a:solidFill>
                <a:schemeClr val="tx1"/>
              </a:solidFill>
            </a:endParaRPr>
          </a:p>
        </p:txBody>
      </p:sp>
    </p:spTree>
    <p:extLst>
      <p:ext uri="{BB962C8B-B14F-4D97-AF65-F5344CB8AC3E}">
        <p14:creationId xmlns:p14="http://schemas.microsoft.com/office/powerpoint/2010/main" val="526924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6B94-F93A-192B-BB9F-A28AAC08050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80E7123-40FB-3EBB-6D05-184DA6BF7D85}"/>
              </a:ext>
            </a:extLst>
          </p:cNvPr>
          <p:cNvSpPr txBox="1"/>
          <p:nvPr/>
        </p:nvSpPr>
        <p:spPr>
          <a:xfrm>
            <a:off x="58567" y="31461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5BBE5B3-379C-B8CF-570F-339C663C8833}"/>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mc:AlternateContent xmlns:mc="http://schemas.openxmlformats.org/markup-compatibility/2006">
        <mc:Choice xmlns:a14="http://schemas.microsoft.com/office/drawing/2010/main" Requires="a14">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54955868"/>
                  </p:ext>
                </p:extLst>
              </p:nvPr>
            </p:nvGraphicFramePr>
            <p:xfrm>
              <a:off x="1524000" y="1110888"/>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𝟎</m:t>
                                </m:r>
                                <m:r>
                                  <a:rPr kumimoji="1" lang="en-US" altLang="ja-JP" sz="2000" b="1" i="1" smtClean="0">
                                    <a:latin typeface="Cambria Math" panose="02040503050406030204" pitchFamily="18" charset="0"/>
                                    <a:ea typeface="Cambria Math" panose="02040503050406030204" pitchFamily="18" charset="0"/>
                                  </a:rPr>
                                  <m:t>×</m:t>
                                </m:r>
                                <m:sSup>
                                  <m:sSupPr>
                                    <m:ctrlPr>
                                      <a:rPr kumimoji="1" lang="en-US" altLang="ja-JP" sz="2000" b="1" i="1" smtClean="0">
                                        <a:latin typeface="Cambria Math" panose="02040503050406030204" pitchFamily="18" charset="0"/>
                                        <a:ea typeface="Cambria Math" panose="02040503050406030204" pitchFamily="18" charset="0"/>
                                      </a:rPr>
                                    </m:ctrlPr>
                                  </m:sSupPr>
                                  <m:e>
                                    <m:r>
                                      <a:rPr kumimoji="1" lang="en-US" altLang="ja-JP" sz="2000" b="1" i="1" smtClean="0">
                                        <a:latin typeface="Cambria Math" panose="02040503050406030204" pitchFamily="18" charset="0"/>
                                        <a:ea typeface="Cambria Math" panose="02040503050406030204" pitchFamily="18" charset="0"/>
                                      </a:rPr>
                                      <m:t>𝟏𝟎</m:t>
                                    </m:r>
                                  </m:e>
                                  <m:sup>
                                    <m:r>
                                      <a:rPr kumimoji="1" lang="en-US" altLang="ja-JP" sz="2000" b="1" i="1" smtClean="0">
                                        <a:latin typeface="Cambria Math" panose="02040503050406030204" pitchFamily="18" charset="0"/>
                                        <a:ea typeface="Cambria Math" panose="02040503050406030204" pitchFamily="18" charset="0"/>
                                      </a:rPr>
                                      <m:t>−</m:t>
                                    </m:r>
                                    <m:r>
                                      <a:rPr kumimoji="1" lang="en-US" altLang="ja-JP" sz="2000" b="1" i="1" smtClean="0">
                                        <a:latin typeface="Cambria Math" panose="02040503050406030204" pitchFamily="18" charset="0"/>
                                        <a:ea typeface="Cambria Math" panose="02040503050406030204" pitchFamily="18" charset="0"/>
                                      </a:rPr>
                                      <m:t>𝟓</m:t>
                                    </m:r>
                                  </m:sup>
                                </m:sSup>
                              </m:oMath>
                            </m:oMathPara>
                          </a14:m>
                          <a:endParaRPr kumimoji="1" lang="ja-JP" altLang="en-US" sz="2000" b="1" dirty="0"/>
                        </a:p>
                      </a:txBody>
                      <a:tcPr marL="68580" marR="68580" marT="34290" marB="34290" anchor="ct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54955868"/>
                  </p:ext>
                </p:extLst>
              </p:nvPr>
            </p:nvGraphicFramePr>
            <p:xfrm>
              <a:off x="1524000" y="1110888"/>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endParaRPr lang="ja-JP"/>
                        </a:p>
                      </a:txBody>
                      <a:tcPr marL="68580" marR="68580" marT="34290" marB="34290" anchor="ctr">
                        <a:blipFill>
                          <a:blip r:embed="rId3"/>
                          <a:stretch>
                            <a:fillRect l="-100400" t="-416418" r="-800" b="-180597"/>
                          </a:stretch>
                        </a:blipFill>
                      </a:tcP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1061805036"/>
                  </p:ext>
                </p:extLst>
              </p:nvPr>
            </p:nvGraphicFramePr>
            <p:xfrm>
              <a:off x="1524000" y="4222422"/>
              <a:ext cx="6096000" cy="2375622"/>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𝒒</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m:t>
                                </m:r>
                              </m:oMath>
                            </m:oMathPara>
                          </a14:m>
                          <a:endParaRPr kumimoji="1" lang="ja-JP" altLang="en-US" sz="32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提案手法 </a:t>
                          </a:r>
                          <a:r>
                            <a:rPr kumimoji="1" lang="en-US" altLang="ja-JP" sz="2000" dirty="0"/>
                            <a:t>2, </a:t>
                          </a:r>
                          <a:r>
                            <a:rPr kumimoji="1" lang="ja-JP" altLang="en-US" sz="2000" dirty="0"/>
                            <a:t>従来手法</a:t>
                          </a:r>
                          <a:endParaRPr kumimoji="1" lang="en-US" altLang="ja-JP"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𝒒</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3222610269"/>
                      </a:ext>
                    </a:extLst>
                  </a:tr>
                </a:tbl>
              </a:graphicData>
            </a:graphic>
          </p:graphicFrame>
        </mc:Choice>
        <mc:Fallback>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1061805036"/>
                  </p:ext>
                </p:extLst>
              </p:nvPr>
            </p:nvGraphicFramePr>
            <p:xfrm>
              <a:off x="1524000" y="4222422"/>
              <a:ext cx="6096000" cy="2375622"/>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3919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400" t="-75472" r="-800" b="-200000"/>
                          </a:stretch>
                        </a:blipFill>
                      </a:tcPr>
                    </a:tc>
                    <a:extLst>
                      <a:ext uri="{0D108BD9-81ED-4DB2-BD59-A6C34878D82A}">
                        <a16:rowId xmlns:a16="http://schemas.microsoft.com/office/drawing/2014/main" val="148425319"/>
                      </a:ext>
                    </a:extLst>
                  </a:tr>
                  <a:tr h="639191">
                    <a:tc>
                      <a:txBody>
                        <a:bodyPr/>
                        <a:lstStyle/>
                        <a:p>
                          <a:pPr algn="ctr"/>
                          <a:r>
                            <a:rPr kumimoji="1" lang="ja-JP" altLang="en-US" sz="2000" dirty="0"/>
                            <a:t>提案手法 </a:t>
                          </a:r>
                          <a:r>
                            <a:rPr kumimoji="1" lang="en-US" altLang="ja-JP" sz="2000" dirty="0"/>
                            <a:t>2, </a:t>
                          </a:r>
                          <a:r>
                            <a:rPr kumimoji="1" lang="ja-JP" altLang="en-US" sz="2000" dirty="0"/>
                            <a:t>従来手法</a:t>
                          </a:r>
                          <a:endParaRPr kumimoji="1" lang="en-US" altLang="ja-JP" sz="2000" dirty="0"/>
                        </a:p>
                      </a:txBody>
                      <a:tcPr marL="68580" marR="68580" marT="34290" marB="34290" anchor="ctr"/>
                    </a:tc>
                    <a:tc>
                      <a:txBody>
                        <a:bodyPr/>
                        <a:lstStyle/>
                        <a:p>
                          <a:endParaRPr lang="ja-JP"/>
                        </a:p>
                      </a:txBody>
                      <a:tcPr marL="68580" marR="68580" marT="34290" marB="34290" anchor="ctr">
                        <a:blipFill>
                          <a:blip r:embed="rId4"/>
                          <a:stretch>
                            <a:fillRect l="-100400" t="-177143" r="-800" b="-101905"/>
                          </a:stretch>
                        </a:blipFill>
                      </a:tcPr>
                    </a:tc>
                    <a:extLst>
                      <a:ext uri="{0D108BD9-81ED-4DB2-BD59-A6C34878D82A}">
                        <a16:rowId xmlns:a16="http://schemas.microsoft.com/office/drawing/2014/main" val="489668410"/>
                      </a:ext>
                    </a:extLst>
                  </a:tr>
                  <a:tr h="63919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400" t="-277143" r="-800" b="-1905"/>
                          </a:stretch>
                        </a:blipFill>
                      </a:tcPr>
                    </a:tc>
                    <a:extLst>
                      <a:ext uri="{0D108BD9-81ED-4DB2-BD59-A6C34878D82A}">
                        <a16:rowId xmlns:a16="http://schemas.microsoft.com/office/drawing/2014/main" val="3222610269"/>
                      </a:ext>
                    </a:extLst>
                  </a:tr>
                </a:tbl>
              </a:graphicData>
            </a:graphic>
          </p:graphicFrame>
        </mc:Fallback>
      </mc:AlternateContent>
    </p:spTree>
    <p:extLst>
      <p:ext uri="{BB962C8B-B14F-4D97-AF65-F5344CB8AC3E}">
        <p14:creationId xmlns:p14="http://schemas.microsoft.com/office/powerpoint/2010/main" val="41564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8BF80-E5DA-A940-D9E4-BFE37DD7D8E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34B95D6-3270-988F-0B93-C8E4C5C1A17D}"/>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D91DF50-2E86-5A32-2848-257E4D11910C}"/>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1046601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38D31-A51F-D4C3-4759-E675AD7746F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33DDCF-C534-46EF-3764-45D8218933D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FB318FD-2B0E-9C4E-7E56-9F404250185D}"/>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041757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B7A3-7346-4699-948A-77C4FB9957B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67947DE-1135-05F7-5694-E6DA51D060B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6891E19-1F4B-9054-643A-4E847533E21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162763064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162763064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56777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9333-5D64-9774-F3BB-DC9E9C1170F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DDD6C8A-0447-8926-FCF8-BFCB8B6B68B7}"/>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0013348-2DF0-12F9-CAC2-A140265D8A1F}"/>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162987925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162987925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123920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1F0FD-8BE4-22CF-EC1A-0FD65974A1C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58C2135-C7C7-EFCD-A1CD-8E5D8809522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FE7F183-356F-2B07-63DA-8CF96529C61F}"/>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3454966289"/>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0.2</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pPr algn="ct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3454966289"/>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7220">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179825" r="-2183" b="-552632"/>
                          </a:stretch>
                        </a:blip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85" t="-279825" r="-127911"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279825" r="-2183" b="-452632"/>
                          </a:stretch>
                        </a:blip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85" t="-379825" r="-127911"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379825" r="-2183" b="-352632"/>
                          </a:stretch>
                        </a:blip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endParaRPr lang="ja-JP"/>
                        </a:p>
                      </a:txBody>
                      <a:tcPr marL="68580" marR="68580" marT="34290" marB="34290" anchor="ctr">
                        <a:blipFill>
                          <a:blip r:embed="rId3"/>
                          <a:stretch>
                            <a:fillRect l="-436681" t="-417557" r="-2183" b="-206870"/>
                          </a:stretch>
                        </a:blip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endParaRPr lang="ja-JP"/>
                        </a:p>
                      </a:txBody>
                      <a:tcPr marL="68580" marR="68580" marT="34290" marB="34290" anchor="ctr">
                        <a:blipFill>
                          <a:blip r:embed="rId3"/>
                          <a:stretch>
                            <a:fillRect l="-436681" t="-517557" r="-2183" b="-106870"/>
                          </a:stretch>
                        </a:blip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062822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88864"/>
            <a:ext cx="4696252"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endParaRPr kumimoji="1" lang="ja-JP" altLang="en-US" sz="1800" b="1" dirty="0"/>
          </a:p>
        </p:txBody>
      </p:sp>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(0.398, 0.217, 0.245, 0.140)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2CC88613-6794-5E30-7A0E-AA62D6B0B87D}"/>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cxnSp>
        <p:nvCxnSpPr>
          <p:cNvPr id="8" name="直線コネクタ 7">
            <a:extLst>
              <a:ext uri="{FF2B5EF4-FFF2-40B4-BE49-F238E27FC236}">
                <a16:creationId xmlns:a16="http://schemas.microsoft.com/office/drawing/2014/main" id="{BE645EDE-E42B-4325-15D7-1248562B41DF}"/>
              </a:ext>
            </a:extLst>
          </p:cNvPr>
          <p:cNvCxnSpPr>
            <a:cxnSpLocks/>
          </p:cNvCxnSpPr>
          <p:nvPr/>
        </p:nvCxnSpPr>
        <p:spPr>
          <a:xfrm>
            <a:off x="486352" y="3747493"/>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3D8BEA27-18DD-9DE1-E56A-78CB0200D768}"/>
              </a:ext>
            </a:extLst>
          </p:cNvPr>
          <p:cNvPicPr>
            <a:picLocks noChangeAspect="1"/>
          </p:cNvPicPr>
          <p:nvPr/>
        </p:nvPicPr>
        <p:blipFill>
          <a:blip r:embed="rId4">
            <a:extLst>
              <a:ext uri="{28A0092B-C50C-407E-A947-70E740481C1C}">
                <a14:useLocalDpi xmlns:a14="http://schemas.microsoft.com/office/drawing/2010/main" val="0"/>
              </a:ext>
            </a:extLst>
          </a:blip>
          <a:srcRect l="12950" t="12800" r="80427" b="71378"/>
          <a:stretch/>
        </p:blipFill>
        <p:spPr>
          <a:xfrm>
            <a:off x="656216" y="2382312"/>
            <a:ext cx="588258" cy="843243"/>
          </a:xfrm>
          <a:prstGeom prst="rect">
            <a:avLst/>
          </a:prstGeom>
        </p:spPr>
      </p:pic>
      <p:pic>
        <p:nvPicPr>
          <p:cNvPr id="13" name="図 12">
            <a:extLst>
              <a:ext uri="{FF2B5EF4-FFF2-40B4-BE49-F238E27FC236}">
                <a16:creationId xmlns:a16="http://schemas.microsoft.com/office/drawing/2014/main" id="{6DC06F34-9C6E-C2D9-F20E-3EF934E4101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spTree>
    <p:extLst>
      <p:ext uri="{BB962C8B-B14F-4D97-AF65-F5344CB8AC3E}">
        <p14:creationId xmlns:p14="http://schemas.microsoft.com/office/powerpoint/2010/main" val="1733237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 </a:t>
                </a:r>
                <a:r>
                  <a:rPr kumimoji="1" lang="en-US" altLang="ja-JP" sz="1800" b="1" dirty="0"/>
                  <a:t>(</a:t>
                </a:r>
                <a14:m>
                  <m:oMath xmlns:m="http://schemas.openxmlformats.org/officeDocument/2006/math">
                    <m:r>
                      <a:rPr kumimoji="1" lang="ja-JP" altLang="en-US" sz="1800" b="1" i="1" smtClean="0">
                        <a:latin typeface="Cambria Math" panose="02040503050406030204" pitchFamily="18" charset="0"/>
                      </a:rPr>
                      <m:t>𝜶</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𝟓</m:t>
                    </m:r>
                  </m:oMath>
                </a14:m>
                <a:r>
                  <a:rPr kumimoji="1" lang="en-US" altLang="ja-JP" sz="1800" b="1" dirty="0"/>
                  <a:t>)</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(0.362,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027B14-76E3-8577-0C38-8A0628D70569}"/>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
        <p:nvSpPr>
          <p:cNvPr id="6" name="テキスト ボックス 5">
            <a:extLst>
              <a:ext uri="{FF2B5EF4-FFF2-40B4-BE49-F238E27FC236}">
                <a16:creationId xmlns:a16="http://schemas.microsoft.com/office/drawing/2014/main" id="{1FC06202-CA6A-A254-9AD0-2771D951C239}"/>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p:pic>
        <p:nvPicPr>
          <p:cNvPr id="8" name="図 7">
            <a:extLst>
              <a:ext uri="{FF2B5EF4-FFF2-40B4-BE49-F238E27FC236}">
                <a16:creationId xmlns:a16="http://schemas.microsoft.com/office/drawing/2014/main" id="{2FCD1AB2-FA05-FD0A-FBDE-E1727B74FCA5}"/>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pic>
        <p:nvPicPr>
          <p:cNvPr id="9" name="図 8">
            <a:extLst>
              <a:ext uri="{FF2B5EF4-FFF2-40B4-BE49-F238E27FC236}">
                <a16:creationId xmlns:a16="http://schemas.microsoft.com/office/drawing/2014/main" id="{65F02562-74B7-E6D8-3E29-B9062B399AF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723568" y="2382311"/>
            <a:ext cx="668166" cy="535550"/>
          </a:xfrm>
          <a:prstGeom prst="rect">
            <a:avLst/>
          </a:prstGeom>
        </p:spPr>
      </p:pic>
    </p:spTree>
    <p:extLst>
      <p:ext uri="{BB962C8B-B14F-4D97-AF65-F5344CB8AC3E}">
        <p14:creationId xmlns:p14="http://schemas.microsoft.com/office/powerpoint/2010/main" val="1636614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a:xfrm>
            <a:off x="7536151" y="220893"/>
            <a:ext cx="1186347" cy="365125"/>
          </a:xfrm>
        </p:spPr>
        <p:txBody>
          <a:bodyPr/>
          <a:lstStyle/>
          <a:p>
            <a:fld id="{84E5AB44-6C43-4864-84E5-D75B94A07FCF}" type="slidenum">
              <a:rPr kumimoji="1" lang="ja-JP" altLang="en-US" smtClean="0"/>
              <a:t>31</a:t>
            </a:fld>
            <a:endParaRPr kumimoji="1" lang="ja-JP" altLang="en-US" dirty="0"/>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EE072A1-A9F5-685A-20B2-E25AB0A648D6}"/>
                  </a:ext>
                </a:extLst>
              </p:cNvPr>
              <p:cNvSpPr txBox="1"/>
              <p:nvPr/>
            </p:nvSpPr>
            <p:spPr>
              <a:xfrm>
                <a:off x="421502" y="4096672"/>
                <a:ext cx="2884602" cy="369332"/>
              </a:xfrm>
              <a:prstGeom prst="rect">
                <a:avLst/>
              </a:prstGeom>
              <a:noFill/>
            </p:spPr>
            <p:txBody>
              <a:bodyPr wrap="square" rtlCol="0">
                <a:spAutoFit/>
              </a:bodyPr>
              <a:lstStyle/>
              <a:p>
                <a:r>
                  <a:rPr kumimoji="1" lang="ja-JP" altLang="en-US" dirty="0"/>
                  <a:t>提案手法 </a:t>
                </a:r>
                <a:r>
                  <a:rPr kumimoji="1" lang="en-US" altLang="ja-JP" dirty="0"/>
                  <a:t>2 (</a:t>
                </a:r>
                <a14:m>
                  <m:oMath xmlns:m="http://schemas.openxmlformats.org/officeDocument/2006/math">
                    <m:r>
                      <a:rPr kumimoji="1" lang="ja-JP" altLang="en-US" i="1" smtClean="0">
                        <a:latin typeface="Cambria Math" panose="02040503050406030204" pitchFamily="18" charset="0"/>
                      </a:rPr>
                      <m:t>𝛼</m:t>
                    </m:r>
                    <m:r>
                      <a:rPr kumimoji="1" lang="en-US" altLang="ja-JP" b="0" i="1" smtClean="0">
                        <a:latin typeface="Cambria Math" panose="02040503050406030204" pitchFamily="18" charset="0"/>
                      </a:rPr>
                      <m:t>=5</m:t>
                    </m:r>
                  </m:oMath>
                </a14:m>
                <a:r>
                  <a:rPr kumimoji="1" lang="en-US" altLang="ja-JP" dirty="0"/>
                  <a:t>)</a:t>
                </a:r>
                <a:endParaRPr kumimoji="1" lang="ja-JP" altLang="en-US" dirty="0"/>
              </a:p>
            </p:txBody>
          </p:sp>
        </mc:Choice>
        <mc:Fallback xmlns="">
          <p:sp>
            <p:nvSpPr>
              <p:cNvPr id="12" name="テキスト ボックス 11">
                <a:extLst>
                  <a:ext uri="{FF2B5EF4-FFF2-40B4-BE49-F238E27FC236}">
                    <a16:creationId xmlns:a16="http://schemas.microsoft.com/office/drawing/2014/main" id="{BEE072A1-A9F5-685A-20B2-E25AB0A648D6}"/>
                  </a:ext>
                </a:extLst>
              </p:cNvPr>
              <p:cNvSpPr txBox="1">
                <a:spLocks noRot="1" noChangeAspect="1" noMove="1" noResize="1" noEditPoints="1" noAdjustHandles="1" noChangeArrowheads="1" noChangeShapeType="1" noTextEdit="1"/>
              </p:cNvSpPr>
              <p:nvPr/>
            </p:nvSpPr>
            <p:spPr>
              <a:xfrm>
                <a:off x="421502" y="4096672"/>
                <a:ext cx="2884602" cy="369332"/>
              </a:xfrm>
              <a:prstGeom prst="rect">
                <a:avLst/>
              </a:prstGeom>
              <a:blipFill>
                <a:blip r:embed="rId4"/>
                <a:stretch>
                  <a:fillRect l="-1691" t="-11475" b="-2459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483F093-97E0-765C-F414-A0CA333CC53F}"/>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2825235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API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要約文情報を先行研究である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に</a:t>
            </a:r>
            <a:br>
              <a:rPr lang="en-US" altLang="ja-JP" sz="2400" cap="none" dirty="0">
                <a:solidFill>
                  <a:schemeClr val="tx1">
                    <a:lumMod val="95000"/>
                  </a:schemeClr>
                </a:solidFill>
              </a:rPr>
            </a:br>
            <a:r>
              <a:rPr lang="ja-JP" altLang="en-US" sz="2400" cap="none" dirty="0">
                <a:solidFill>
                  <a:schemeClr val="tx1">
                    <a:lumMod val="95000"/>
                  </a:schemeClr>
                </a:solidFill>
              </a:rPr>
              <a:t>組み込んだプーリング手法を提案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mc:AlternateContent xmlns:mc="http://schemas.openxmlformats.org/markup-compatibility/2006" xmlns:a14="http://schemas.microsoft.com/office/drawing/2010/main">
        <mc:Choice Requires="a14">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提案手法 </a:t>
                </a:r>
                <a:r>
                  <a:rPr lang="en-US" altLang="ja-JP" sz="2400" cap="none" dirty="0">
                    <a:solidFill>
                      <a:schemeClr val="tx1">
                        <a:lumMod val="95000"/>
                      </a:schemeClr>
                    </a:solidFill>
                  </a:rPr>
                  <a:t>2 </a:t>
                </a:r>
                <a:r>
                  <a:rPr lang="ja-JP" altLang="en-US" sz="2400" cap="none" dirty="0">
                    <a:solidFill>
                      <a:schemeClr val="tx1">
                        <a:lumMod val="95000"/>
                      </a:schemeClr>
                    </a:solidFill>
                  </a:rPr>
                  <a:t>におけるパラメータ </a:t>
                </a:r>
                <a14:m>
                  <m:oMath xmlns:m="http://schemas.openxmlformats.org/officeDocument/2006/math">
                    <m:r>
                      <a:rPr lang="ja-JP" altLang="en-US" sz="2400" i="1" cap="none" smtClean="0">
                        <a:solidFill>
                          <a:schemeClr val="tx1">
                            <a:lumMod val="95000"/>
                          </a:schemeClr>
                        </a:solidFill>
                        <a:latin typeface="Cambria Math" panose="02040503050406030204" pitchFamily="18" charset="0"/>
                      </a:rPr>
                      <m:t>𝛼</m:t>
                    </m:r>
                  </m:oMath>
                </a14:m>
                <a:r>
                  <a:rPr lang="en-US" altLang="ja-JP" sz="2400" cap="none" dirty="0">
                    <a:solidFill>
                      <a:schemeClr val="tx1">
                        <a:lumMod val="95000"/>
                      </a:schemeClr>
                    </a:solidFill>
                  </a:rPr>
                  <a:t> </a:t>
                </a:r>
                <a:r>
                  <a:rPr lang="ja-JP" altLang="en-US" sz="2400" cap="none" dirty="0">
                    <a:solidFill>
                      <a:schemeClr val="tx1">
                        <a:lumMod val="95000"/>
                      </a:schemeClr>
                    </a:solidFill>
                  </a:rPr>
                  <a:t>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41" name="コンテンツ プレースホルダー 2">
                <a:extLst>
                  <a:ext uri="{FF2B5EF4-FFF2-40B4-BE49-F238E27FC236}">
                    <a16:creationId xmlns:a16="http://schemas.microsoft.com/office/drawing/2014/main" id="{7EB06F19-0BFD-AC6D-BFF9-7B0819EA9675}"/>
                  </a:ext>
                </a:extLst>
              </p:cNvPr>
              <p:cNvSpPr>
                <a:spLocks noGrp="1" noRot="1" noChangeAspect="1" noMove="1" noResize="1" noEditPoints="1" noAdjustHandles="1" noChangeArrowheads="1" noChangeShapeType="1" noTextEdit="1"/>
              </p:cNvSpPr>
              <p:nvPr>
                <p:ph idx="1"/>
              </p:nvPr>
            </p:nvSpPr>
            <p:spPr>
              <a:xfrm>
                <a:off x="411000" y="1807917"/>
                <a:ext cx="8733000" cy="4370343"/>
              </a:xfrm>
              <a:blipFill>
                <a:blip r:embed="rId3"/>
                <a:stretch>
                  <a:fillRect l="-1465" t="-2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333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35</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36</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37</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p14">
            <a:extLst>
              <a:ext uri="{FF2B5EF4-FFF2-40B4-BE49-F238E27FC236}">
                <a16:creationId xmlns:a16="http://schemas.microsoft.com/office/drawing/2014/main" id="{763137DB-F6D6-A2AB-9587-AA1104A63908}"/>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はじめに</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6" name="Google Shape;92;p14">
            <a:extLst>
              <a:ext uri="{FF2B5EF4-FFF2-40B4-BE49-F238E27FC236}">
                <a16:creationId xmlns:a16="http://schemas.microsoft.com/office/drawing/2014/main" id="{9ECC44BC-1AA4-B9CF-5E4C-8D2D2F7591EB}"/>
              </a:ext>
            </a:extLst>
          </p:cNvPr>
          <p:cNvSpPr txBox="1"/>
          <p:nvPr/>
        </p:nvSpPr>
        <p:spPr>
          <a:xfrm>
            <a:off x="119742" y="1708220"/>
            <a:ext cx="8382001" cy="43224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a:t>
            </a:r>
            <a:r>
              <a:rPr lang="en-US" altLang="ja-JP" sz="2400" b="1" dirty="0">
                <a:solidFill>
                  <a:schemeClr val="tx1">
                    <a:lumMod val="95000"/>
                  </a:schemeClr>
                </a:solidFill>
                <a:latin typeface="+mn-ea"/>
                <a:ea typeface="+mn-ea"/>
              </a:rPr>
              <a:t>BERT </a:t>
            </a:r>
            <a:r>
              <a:rPr lang="ja-JP" altLang="en-US" sz="2400" b="1" dirty="0">
                <a:solidFill>
                  <a:schemeClr val="tx1">
                    <a:lumMod val="95000"/>
                  </a:schemeClr>
                </a:solidFill>
                <a:latin typeface="+mn-ea"/>
                <a:ea typeface="+mn-ea"/>
              </a:rPr>
              <a:t>や</a:t>
            </a:r>
            <a:r>
              <a:rPr lang="en-US" altLang="ja-JP" sz="2400" b="1" dirty="0">
                <a:latin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br>
              <a:rPr lang="en-US" altLang="ja-JP" sz="2400" dirty="0">
                <a:solidFill>
                  <a:schemeClr val="tx1"/>
                </a:solidFill>
                <a:latin typeface="+mn-ea"/>
                <a:ea typeface="+mn-ea"/>
              </a:rPr>
            </a:b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744447"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
        <p:nvSpPr>
          <p:cNvPr id="4" name="テキスト ボックス 3">
            <a:extLst>
              <a:ext uri="{FF2B5EF4-FFF2-40B4-BE49-F238E27FC236}">
                <a16:creationId xmlns:a16="http://schemas.microsoft.com/office/drawing/2014/main" id="{F3CAD621-9B0F-3A9C-E04E-E1C7AB5EB8B3}"/>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3515111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
        <p:nvSpPr>
          <p:cNvPr id="5" name="テキスト ボックス 4">
            <a:extLst>
              <a:ext uri="{FF2B5EF4-FFF2-40B4-BE49-F238E27FC236}">
                <a16:creationId xmlns:a16="http://schemas.microsoft.com/office/drawing/2014/main" id="{C6A3AAC6-4016-7C8F-FC6A-D2177A651597}"/>
              </a:ext>
            </a:extLst>
          </p:cNvPr>
          <p:cNvSpPr txBox="1"/>
          <p:nvPr/>
        </p:nvSpPr>
        <p:spPr>
          <a:xfrm>
            <a:off x="1870688" y="5716595"/>
            <a:ext cx="5402624" cy="923330"/>
          </a:xfrm>
          <a:prstGeom prst="rect">
            <a:avLst/>
          </a:prstGeom>
          <a:noFill/>
        </p:spPr>
        <p:txBody>
          <a:bodyPr wrap="square" rtlCol="0">
            <a:spAutoFit/>
          </a:bodyPr>
          <a:lstStyle/>
          <a:p>
            <a:r>
              <a:rPr kumimoji="1" lang="ja-JP" altLang="en-US" dirty="0"/>
              <a:t>出力例 </a:t>
            </a:r>
            <a:r>
              <a:rPr kumimoji="1" lang="en-US" altLang="ja-JP" dirty="0"/>
              <a:t>: {“results”:{“1st”: 6, “2nd”: 5, “3rd”: 2}}</a:t>
            </a:r>
          </a:p>
          <a:p>
            <a:endParaRPr kumimoji="1" lang="en-US" altLang="ja-JP" dirty="0"/>
          </a:p>
          <a:p>
            <a:r>
              <a:rPr kumimoji="1" lang="ja-JP" altLang="en-US" dirty="0"/>
              <a:t>温度パラメータ </a:t>
            </a:r>
            <a:r>
              <a:rPr kumimoji="1" lang="en-US" altLang="ja-JP" dirty="0"/>
              <a:t>: 0.0</a:t>
            </a:r>
            <a:r>
              <a:rPr kumimoji="1" lang="ja-JP" altLang="en-US" dirty="0"/>
              <a:t>　</a:t>
            </a:r>
          </a:p>
        </p:txBody>
      </p:sp>
      <p:sp>
        <p:nvSpPr>
          <p:cNvPr id="2" name="Google Shape;92;p14">
            <a:extLst>
              <a:ext uri="{FF2B5EF4-FFF2-40B4-BE49-F238E27FC236}">
                <a16:creationId xmlns:a16="http://schemas.microsoft.com/office/drawing/2014/main" id="{4BBBAC3D-3857-5F51-B43F-7BF1DDD76C2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404220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3776364629"/>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0.5964</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0.6106</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47BA5-AC55-C39F-3C15-B80C82FBEA7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F6383E0-F674-12A4-CF9F-9C76C73E877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2472CF-1FBE-F093-21F7-391C3A327D4A}"/>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graphicFrame>
        <p:nvGraphicFramePr>
          <p:cNvPr id="3" name="表 2">
            <a:extLst>
              <a:ext uri="{FF2B5EF4-FFF2-40B4-BE49-F238E27FC236}">
                <a16:creationId xmlns:a16="http://schemas.microsoft.com/office/drawing/2014/main" id="{7A1C56D3-89B0-4CF2-84F5-3AD76C8A836B}"/>
              </a:ext>
            </a:extLst>
          </p:cNvPr>
          <p:cNvGraphicFramePr>
            <a:graphicFrameLocks noGrp="1"/>
          </p:cNvGraphicFramePr>
          <p:nvPr>
            <p:extLst>
              <p:ext uri="{D42A27DB-BD31-4B8C-83A1-F6EECF244321}">
                <p14:modId xmlns:p14="http://schemas.microsoft.com/office/powerpoint/2010/main" val="1428556273"/>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0.6073</a:t>
                      </a:r>
                    </a:p>
                  </a:txBody>
                  <a:tcPr marL="68580" marR="68580" marT="34290" marB="34290" anchor="ctr"/>
                </a:tc>
                <a:tc>
                  <a:txBody>
                    <a:bodyPr/>
                    <a:lstStyle/>
                    <a:p>
                      <a:pPr algn="ctr"/>
                      <a:r>
                        <a:rPr kumimoji="1" lang="en-US" altLang="ja-JP" sz="2800" b="1" u="none" dirty="0">
                          <a:solidFill>
                            <a:schemeClr val="tx1"/>
                          </a:solidFill>
                        </a:rPr>
                        <a:t>0.6067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0.8288</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0.8446</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0.6711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0.6580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0.8573</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0.8503</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012081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D06A-CF61-FEF7-420A-2838323C283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E2EC0A7-F9FA-7B03-DA5C-335B7DDEBFCE}"/>
              </a:ext>
            </a:extLst>
          </p:cNvPr>
          <p:cNvSpPr>
            <a:spLocks noGrp="1"/>
          </p:cNvSpPr>
          <p:nvPr>
            <p:ph type="sldNum" sz="quarter" idx="12"/>
          </p:nvPr>
        </p:nvSpPr>
        <p:spPr/>
        <p:txBody>
          <a:bodyPr/>
          <a:lstStyle/>
          <a:p>
            <a:fld id="{84E5AB44-6C43-4864-84E5-D75B94A07FCF}" type="slidenum">
              <a:rPr kumimoji="1" lang="ja-JP" altLang="en-US" smtClean="0"/>
              <a:pPr/>
              <a:t>45</a:t>
            </a:fld>
            <a:endParaRPr kumimoji="1" lang="ja-JP" altLang="en-US" dirty="0"/>
          </a:p>
        </p:txBody>
      </p:sp>
      <p:pic>
        <p:nvPicPr>
          <p:cNvPr id="6" name="図 5">
            <a:extLst>
              <a:ext uri="{FF2B5EF4-FFF2-40B4-BE49-F238E27FC236}">
                <a16:creationId xmlns:a16="http://schemas.microsoft.com/office/drawing/2014/main" id="{959F6BDB-F823-B43C-9BD2-BEAE883F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7" y="1506252"/>
            <a:ext cx="4203480" cy="3655199"/>
          </a:xfrm>
          <a:prstGeom prst="rect">
            <a:avLst/>
          </a:prstGeom>
        </p:spPr>
      </p:pic>
      <p:pic>
        <p:nvPicPr>
          <p:cNvPr id="8" name="図 7">
            <a:extLst>
              <a:ext uri="{FF2B5EF4-FFF2-40B4-BE49-F238E27FC236}">
                <a16:creationId xmlns:a16="http://schemas.microsoft.com/office/drawing/2014/main" id="{BC35B63E-355E-CE20-EC72-31D85402A7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F8797EE1-23CF-511F-A64D-CEAF33684E0E}"/>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187041BA-7977-96CE-B945-D2F4A7EE24C6}"/>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2" name="Google Shape;92;p14">
            <a:extLst>
              <a:ext uri="{FF2B5EF4-FFF2-40B4-BE49-F238E27FC236}">
                <a16:creationId xmlns:a16="http://schemas.microsoft.com/office/drawing/2014/main" id="{EE3812DD-C04C-FB53-2AD4-080FB3D870EE}"/>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3832089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9EAB0B-6046-DF8E-CE72-8D232CF501A2}"/>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pic>
        <p:nvPicPr>
          <p:cNvPr id="6" name="図 5">
            <a:extLst>
              <a:ext uri="{FF2B5EF4-FFF2-40B4-BE49-F238E27FC236}">
                <a16:creationId xmlns:a16="http://schemas.microsoft.com/office/drawing/2014/main" id="{DA86FB6F-CDD7-A9AF-41C0-150DA5DA9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8" y="1506252"/>
            <a:ext cx="4203480" cy="3655200"/>
          </a:xfrm>
          <a:prstGeom prst="rect">
            <a:avLst/>
          </a:prstGeom>
        </p:spPr>
      </p:pic>
      <p:pic>
        <p:nvPicPr>
          <p:cNvPr id="8" name="図 7">
            <a:extLst>
              <a:ext uri="{FF2B5EF4-FFF2-40B4-BE49-F238E27FC236}">
                <a16:creationId xmlns:a16="http://schemas.microsoft.com/office/drawing/2014/main" id="{9D59C544-23FC-01F7-3E5E-1A59434E0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732" y="1506252"/>
            <a:ext cx="4203480" cy="3655200"/>
          </a:xfrm>
          <a:prstGeom prst="rect">
            <a:avLst/>
          </a:prstGeom>
        </p:spPr>
      </p:pic>
      <p:sp>
        <p:nvSpPr>
          <p:cNvPr id="10" name="テキスト ボックス 9">
            <a:extLst>
              <a:ext uri="{FF2B5EF4-FFF2-40B4-BE49-F238E27FC236}">
                <a16:creationId xmlns:a16="http://schemas.microsoft.com/office/drawing/2014/main" id="{DE1221D9-A5B0-285A-A436-8D851F14279C}"/>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8BF0C0B5-6963-5246-F5D5-7661A0FE3EE9}"/>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2" name="Google Shape;92;p14">
            <a:extLst>
              <a:ext uri="{FF2B5EF4-FFF2-40B4-BE49-F238E27FC236}">
                <a16:creationId xmlns:a16="http://schemas.microsoft.com/office/drawing/2014/main" id="{8F3D5645-597A-7704-3F49-0DC96400252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192519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E0C5-BD24-22B0-54AC-155B26951952}"/>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AC48FA3-8BAC-C547-F0E8-776FC5EF7000}"/>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pic>
        <p:nvPicPr>
          <p:cNvPr id="6" name="図 5">
            <a:extLst>
              <a:ext uri="{FF2B5EF4-FFF2-40B4-BE49-F238E27FC236}">
                <a16:creationId xmlns:a16="http://schemas.microsoft.com/office/drawing/2014/main" id="{469CCB43-F32A-6317-58A6-6EF012FB3E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8" y="1506252"/>
            <a:ext cx="4203478" cy="3655199"/>
          </a:xfrm>
          <a:prstGeom prst="rect">
            <a:avLst/>
          </a:prstGeom>
        </p:spPr>
      </p:pic>
      <p:pic>
        <p:nvPicPr>
          <p:cNvPr id="8" name="図 7">
            <a:extLst>
              <a:ext uri="{FF2B5EF4-FFF2-40B4-BE49-F238E27FC236}">
                <a16:creationId xmlns:a16="http://schemas.microsoft.com/office/drawing/2014/main" id="{10E78D14-25D6-CE33-2199-91DDFD0F8D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3" y="1506252"/>
            <a:ext cx="4203478" cy="3655199"/>
          </a:xfrm>
          <a:prstGeom prst="rect">
            <a:avLst/>
          </a:prstGeom>
        </p:spPr>
      </p:pic>
      <p:sp>
        <p:nvSpPr>
          <p:cNvPr id="10" name="テキスト ボックス 9">
            <a:extLst>
              <a:ext uri="{FF2B5EF4-FFF2-40B4-BE49-F238E27FC236}">
                <a16:creationId xmlns:a16="http://schemas.microsoft.com/office/drawing/2014/main" id="{B763B297-CCB7-9DB6-08E7-637667DC502C}"/>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E22F2319-EC2C-8810-A660-3E5A028E155F}"/>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3" name="Google Shape;92;p14">
            <a:extLst>
              <a:ext uri="{FF2B5EF4-FFF2-40B4-BE49-F238E27FC236}">
                <a16:creationId xmlns:a16="http://schemas.microsoft.com/office/drawing/2014/main" id="{C25BC29F-7B71-1550-A3AB-C4F3CE003DC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9103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10CE-0DF0-1C10-71A9-84676741276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AEC5886-00F9-5FB4-6608-59368AE2B4E4}"/>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pic>
        <p:nvPicPr>
          <p:cNvPr id="6" name="図 5">
            <a:extLst>
              <a:ext uri="{FF2B5EF4-FFF2-40B4-BE49-F238E27FC236}">
                <a16:creationId xmlns:a16="http://schemas.microsoft.com/office/drawing/2014/main" id="{826D0573-024C-DCEB-28CD-5D00E44F4A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788" y="1506252"/>
            <a:ext cx="4203480" cy="3655199"/>
          </a:xfrm>
          <a:prstGeom prst="rect">
            <a:avLst/>
          </a:prstGeom>
        </p:spPr>
      </p:pic>
      <p:pic>
        <p:nvPicPr>
          <p:cNvPr id="8" name="図 7">
            <a:extLst>
              <a:ext uri="{FF2B5EF4-FFF2-40B4-BE49-F238E27FC236}">
                <a16:creationId xmlns:a16="http://schemas.microsoft.com/office/drawing/2014/main" id="{0906E43F-7E81-2656-B6BE-6E7C77D11A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3CC1DB87-6C4A-2C25-7CB5-3621BF551CBD}"/>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7FE6CEA8-EB50-6D52-4D27-22BCF9FBA816}"/>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3" name="Google Shape;92;p14">
            <a:extLst>
              <a:ext uri="{FF2B5EF4-FFF2-40B4-BE49-F238E27FC236}">
                <a16:creationId xmlns:a16="http://schemas.microsoft.com/office/drawing/2014/main" id="{2DADD05D-7D17-FB98-8E32-BA06858C4899}"/>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279724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F833-C0C6-D50F-ECB4-4B6E188313B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8CC2C0-1C15-8E26-68BC-75F8CC10F269}"/>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Few-Shot </a:t>
            </a:r>
            <a:r>
              <a:rPr lang="ja-JP" altLang="en-US" sz="3200" b="1" dirty="0">
                <a:latin typeface="+mn-ea"/>
              </a:rPr>
              <a:t>手法</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5FD2AE3-EF4D-F60F-7B5A-5BD1D346F5B6}"/>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
        <p:nvSpPr>
          <p:cNvPr id="2" name="テキスト ボックス 1">
            <a:extLst>
              <a:ext uri="{FF2B5EF4-FFF2-40B4-BE49-F238E27FC236}">
                <a16:creationId xmlns:a16="http://schemas.microsoft.com/office/drawing/2014/main" id="{4B38D76A-8ECA-E5E2-455F-F482189482D3}"/>
              </a:ext>
            </a:extLst>
          </p:cNvPr>
          <p:cNvSpPr txBox="1"/>
          <p:nvPr/>
        </p:nvSpPr>
        <p:spPr>
          <a:xfrm>
            <a:off x="331353" y="1426808"/>
            <a:ext cx="8567320" cy="27921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ja-JP" altLang="en-US" sz="2400" dirty="0"/>
              <a:t>入力トークン数削減のため</a:t>
            </a:r>
            <a:r>
              <a:rPr lang="en-US" altLang="ja-JP" sz="2400" dirty="0"/>
              <a:t>, </a:t>
            </a:r>
            <a:br>
              <a:rPr lang="en-US" altLang="ja-JP" sz="2400" dirty="0"/>
            </a:br>
            <a:r>
              <a:rPr lang="ja-JP" altLang="en-US" sz="2400" dirty="0"/>
              <a:t>各ラベルにつき </a:t>
            </a:r>
            <a:r>
              <a:rPr lang="en-US" altLang="ja-JP" sz="2400" dirty="0"/>
              <a:t>1 </a:t>
            </a:r>
            <a:r>
              <a:rPr lang="ja-JP" altLang="en-US" sz="2400" dirty="0"/>
              <a:t>データのダミーデータを作成 </a:t>
            </a:r>
            <a:r>
              <a:rPr lang="en-US" altLang="ja-JP" sz="2400" dirty="0"/>
              <a:t>(</a:t>
            </a:r>
            <a:r>
              <a:rPr lang="ja-JP" altLang="en-US" sz="2400" dirty="0"/>
              <a:t>計 </a:t>
            </a:r>
            <a:r>
              <a:rPr lang="en-US" altLang="ja-JP" sz="2400" dirty="0"/>
              <a:t>9 </a:t>
            </a:r>
            <a:r>
              <a:rPr lang="ja-JP" altLang="en-US" sz="2400" dirty="0"/>
              <a:t>件</a:t>
            </a:r>
            <a:r>
              <a:rPr lang="en-US" altLang="ja-JP" sz="2400" dirty="0"/>
              <a:t>)</a:t>
            </a:r>
            <a:br>
              <a:rPr lang="en-US" altLang="ja-JP" sz="2400" dirty="0"/>
            </a:br>
            <a:r>
              <a:rPr lang="ja-JP" altLang="en-US" sz="2400" dirty="0"/>
              <a:t>各ダミーデータは</a:t>
            </a:r>
            <a:r>
              <a:rPr lang="en-US" altLang="ja-JP" sz="2400" dirty="0"/>
              <a:t>, 2 </a:t>
            </a:r>
            <a:r>
              <a:rPr lang="ja-JP" altLang="en-US" sz="2400" dirty="0"/>
              <a:t>文以内のタイトルと記事本文からなる</a:t>
            </a:r>
            <a:endParaRPr lang="en-US" altLang="ja-JP" sz="2400" dirty="0"/>
          </a:p>
          <a:p>
            <a:pPr marL="342900" indent="-342900">
              <a:lnSpc>
                <a:spcPct val="150000"/>
              </a:lnSpc>
              <a:buFont typeface="Arial" panose="020B0604020202020204" pitchFamily="34" charset="0"/>
              <a:buChar char="•"/>
            </a:pPr>
            <a:r>
              <a:rPr lang="ja-JP" altLang="en-US" sz="2400" dirty="0">
                <a:solidFill>
                  <a:schemeClr val="tx1"/>
                </a:solidFill>
              </a:rPr>
              <a:t>出力例には</a:t>
            </a:r>
            <a:r>
              <a:rPr lang="en-US" altLang="ja-JP" sz="2400" dirty="0">
                <a:solidFill>
                  <a:schemeClr val="tx1"/>
                </a:solidFill>
              </a:rPr>
              <a:t>, “1st” </a:t>
            </a:r>
            <a:r>
              <a:rPr lang="ja-JP" altLang="en-US" sz="2400" dirty="0">
                <a:solidFill>
                  <a:schemeClr val="tx1"/>
                </a:solidFill>
              </a:rPr>
              <a:t>の値は正しいラベル番号で</a:t>
            </a:r>
            <a:br>
              <a:rPr lang="en-US" altLang="ja-JP" sz="2400" dirty="0">
                <a:solidFill>
                  <a:schemeClr val="tx1"/>
                </a:solidFill>
              </a:rPr>
            </a:br>
            <a:r>
              <a:rPr lang="en-US" altLang="ja-JP" sz="2400" dirty="0">
                <a:solidFill>
                  <a:schemeClr val="tx1"/>
                </a:solidFill>
              </a:rPr>
              <a:t>“2nd”, “3rd” </a:t>
            </a:r>
            <a:r>
              <a:rPr lang="ja-JP" altLang="en-US" sz="2400" dirty="0">
                <a:solidFill>
                  <a:schemeClr val="tx1"/>
                </a:solidFill>
              </a:rPr>
              <a:t>の値は恣意的に決めたもの</a:t>
            </a:r>
            <a:endParaRPr lang="en-US" altLang="ja-JP" sz="2400" dirty="0">
              <a:solidFill>
                <a:schemeClr val="tx1"/>
              </a:solidFill>
            </a:endParaRPr>
          </a:p>
        </p:txBody>
      </p:sp>
    </p:spTree>
    <p:extLst>
      <p:ext uri="{BB962C8B-B14F-4D97-AF65-F5344CB8AC3E}">
        <p14:creationId xmlns:p14="http://schemas.microsoft.com/office/powerpoint/2010/main" val="2574063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2" name="テキスト ボックス 1">
            <a:extLst>
              <a:ext uri="{FF2B5EF4-FFF2-40B4-BE49-F238E27FC236}">
                <a16:creationId xmlns:a16="http://schemas.microsoft.com/office/drawing/2014/main" id="{C39415CB-3AA6-5421-493C-FE2C0A13ABE5}"/>
              </a:ext>
            </a:extLst>
          </p:cNvPr>
          <p:cNvSpPr txBox="1"/>
          <p:nvPr/>
        </p:nvSpPr>
        <p:spPr>
          <a:xfrm>
            <a:off x="761958" y="5584746"/>
            <a:ext cx="1471508" cy="369332"/>
          </a:xfrm>
          <a:prstGeom prst="rect">
            <a:avLst/>
          </a:prstGeom>
          <a:noFill/>
        </p:spPr>
        <p:txBody>
          <a:bodyPr wrap="square" rtlCol="0">
            <a:spAutoFit/>
          </a:bodyPr>
          <a:lstStyle/>
          <a:p>
            <a:r>
              <a:rPr kumimoji="1" lang="ja-JP" altLang="en-US" dirty="0"/>
              <a:t>入力文 </a:t>
            </a:r>
            <a:r>
              <a:rPr kumimoji="1" lang="en-US" altLang="ja-JP" dirty="0"/>
              <a:t>:</a:t>
            </a:r>
            <a:endParaRPr kumimoji="1" lang="ja-JP" altLang="en-US" dirty="0"/>
          </a:p>
        </p:txBody>
      </p:sp>
      <p:grpSp>
        <p:nvGrpSpPr>
          <p:cNvPr id="6" name="グループ化 5">
            <a:extLst>
              <a:ext uri="{FF2B5EF4-FFF2-40B4-BE49-F238E27FC236}">
                <a16:creationId xmlns:a16="http://schemas.microsoft.com/office/drawing/2014/main" id="{DF39F02E-9C0A-7D42-EC76-15B613A38CC6}"/>
              </a:ext>
            </a:extLst>
          </p:cNvPr>
          <p:cNvGrpSpPr/>
          <p:nvPr/>
        </p:nvGrpSpPr>
        <p:grpSpPr>
          <a:xfrm>
            <a:off x="1418074" y="1503766"/>
            <a:ext cx="6510348" cy="4674494"/>
            <a:chOff x="888424" y="1503766"/>
            <a:chExt cx="6510348" cy="4674494"/>
          </a:xfrm>
        </p:grpSpPr>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grpSp>
          <p:nvGrpSpPr>
            <p:cNvPr id="5" name="グループ化 4">
              <a:extLst>
                <a:ext uri="{FF2B5EF4-FFF2-40B4-BE49-F238E27FC236}">
                  <a16:creationId xmlns:a16="http://schemas.microsoft.com/office/drawing/2014/main" id="{2A02C267-4AE6-0A2C-71CC-05295890DB5A}"/>
                </a:ext>
              </a:extLst>
            </p:cNvPr>
            <p:cNvGrpSpPr/>
            <p:nvPr/>
          </p:nvGrpSpPr>
          <p:grpSpPr>
            <a:xfrm>
              <a:off x="1222712" y="1594049"/>
              <a:ext cx="6176060" cy="4584211"/>
              <a:chOff x="1222712" y="1594049"/>
              <a:chExt cx="6176060" cy="4584211"/>
            </a:xfrm>
          </p:grpSpPr>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5"/>
              <a:stretch>
                <a:fillRect/>
              </a:stretch>
            </p:blipFill>
            <p:spPr>
              <a:xfrm>
                <a:off x="1222712" y="1607975"/>
                <a:ext cx="6176060" cy="4570285"/>
              </a:xfrm>
              <a:prstGeom prst="rect">
                <a:avLst/>
              </a:prstGeom>
            </p:spPr>
          </p:pic>
          <p:sp>
            <p:nvSpPr>
              <p:cNvPr id="3" name="正方形/長方形 2">
                <a:extLst>
                  <a:ext uri="{FF2B5EF4-FFF2-40B4-BE49-F238E27FC236}">
                    <a16:creationId xmlns:a16="http://schemas.microsoft.com/office/drawing/2014/main" id="{048BE1A9-E52A-9068-45C8-E3E42EA8A179}"/>
                  </a:ext>
                </a:extLst>
              </p:cNvPr>
              <p:cNvSpPr/>
              <p:nvPr/>
            </p:nvSpPr>
            <p:spPr>
              <a:xfrm>
                <a:off x="1246491" y="3215357"/>
                <a:ext cx="1122997" cy="687711"/>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772B839-05A0-50B4-D75D-3C313E30CEAE}"/>
                  </a:ext>
                </a:extLst>
              </p:cNvPr>
              <p:cNvSpPr/>
              <p:nvPr/>
            </p:nvSpPr>
            <p:spPr>
              <a:xfrm>
                <a:off x="3855024" y="1594049"/>
                <a:ext cx="2195919" cy="1045784"/>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867" y="1503766"/>
              <a:ext cx="482400" cy="482400"/>
            </a:xfrm>
            <a:prstGeom prst="rect">
              <a:avLst/>
            </a:prstGeom>
          </p:spPr>
        </p:pic>
      </p:grpSp>
      <p:sp>
        <p:nvSpPr>
          <p:cNvPr id="8" name="テキスト ボックス 7">
            <a:extLst>
              <a:ext uri="{FF2B5EF4-FFF2-40B4-BE49-F238E27FC236}">
                <a16:creationId xmlns:a16="http://schemas.microsoft.com/office/drawing/2014/main" id="{78665E63-669A-5FB8-BFDC-FFC9F59DBC01}"/>
              </a:ext>
            </a:extLst>
          </p:cNvPr>
          <p:cNvSpPr txBox="1"/>
          <p:nvPr/>
        </p:nvSpPr>
        <p:spPr>
          <a:xfrm>
            <a:off x="119741" y="3399605"/>
            <a:ext cx="1676401" cy="369332"/>
          </a:xfrm>
          <a:prstGeom prst="rect">
            <a:avLst/>
          </a:prstGeom>
          <a:noFill/>
        </p:spPr>
        <p:txBody>
          <a:bodyPr wrap="square" rtlCol="0">
            <a:spAutoFit/>
          </a:bodyPr>
          <a:lstStyle/>
          <a:p>
            <a:r>
              <a:rPr kumimoji="1" lang="ja-JP" altLang="en-US" dirty="0"/>
              <a:t>単語ベクトル</a:t>
            </a:r>
            <a:r>
              <a:rPr kumimoji="1" lang="en-US" altLang="ja-JP" dirty="0"/>
              <a:t>:</a:t>
            </a:r>
            <a:endParaRPr kumimoji="1" lang="ja-JP" altLang="en-US" dirty="0"/>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B597D-74B1-A0C8-78FD-5FFE381E4506}"/>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C3E1DF7-AD5D-2A2C-D791-5DF1B3BC312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a:t>
            </a:r>
            <a:r>
              <a:rPr lang="ja-JP" altLang="en-US" sz="3200" b="1" dirty="0">
                <a:latin typeface="+mn-ea"/>
              </a:rPr>
              <a:t>使用トークン数</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0F5F407-CE19-E251-9A8A-5D4EBC51D033}"/>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2" name="テキスト ボックス 1">
            <a:extLst>
              <a:ext uri="{FF2B5EF4-FFF2-40B4-BE49-F238E27FC236}">
                <a16:creationId xmlns:a16="http://schemas.microsoft.com/office/drawing/2014/main" id="{6D3859A3-4F5E-6527-36F9-2A2BF425AA74}"/>
              </a:ext>
            </a:extLst>
          </p:cNvPr>
          <p:cNvSpPr txBox="1"/>
          <p:nvPr/>
        </p:nvSpPr>
        <p:spPr>
          <a:xfrm>
            <a:off x="331353" y="1426808"/>
            <a:ext cx="8567320" cy="223811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1 </a:t>
            </a:r>
            <a:r>
              <a:rPr lang="ja-JP" altLang="en-US" sz="2400" dirty="0">
                <a:solidFill>
                  <a:schemeClr val="tx1"/>
                </a:solidFill>
              </a:rPr>
              <a:t>回の推論実行 </a:t>
            </a:r>
            <a:r>
              <a:rPr lang="en-US" altLang="ja-JP" sz="2400" dirty="0">
                <a:solidFill>
                  <a:schemeClr val="tx1"/>
                </a:solidFill>
              </a:rPr>
              <a:t>(</a:t>
            </a:r>
            <a:r>
              <a:rPr lang="ja-JP" altLang="en-US" sz="2400" dirty="0">
                <a:solidFill>
                  <a:schemeClr val="tx1"/>
                </a:solidFill>
              </a:rPr>
              <a:t>テストデータ </a:t>
            </a:r>
            <a:r>
              <a:rPr lang="en-US" altLang="ja-JP" sz="2400" dirty="0">
                <a:solidFill>
                  <a:schemeClr val="tx1"/>
                </a:solidFill>
              </a:rPr>
              <a:t>736 </a:t>
            </a:r>
            <a:r>
              <a:rPr lang="ja-JP" altLang="en-US" sz="2400" dirty="0">
                <a:solidFill>
                  <a:schemeClr val="tx1"/>
                </a:solidFill>
              </a:rPr>
              <a:t>件</a:t>
            </a:r>
            <a:r>
              <a:rPr lang="en-US" altLang="ja-JP" sz="2400" dirty="0">
                <a:solidFill>
                  <a:schemeClr val="tx1"/>
                </a:solidFill>
              </a:rPr>
              <a:t>) </a:t>
            </a:r>
            <a:r>
              <a:rPr lang="ja-JP" altLang="en-US" sz="2400" dirty="0"/>
              <a:t>において</a:t>
            </a:r>
            <a:r>
              <a:rPr lang="ja-JP" altLang="en-US" sz="2400" dirty="0">
                <a:solidFill>
                  <a:schemeClr val="tx1"/>
                </a:solidFill>
              </a:rPr>
              <a:t> </a:t>
            </a:r>
            <a:br>
              <a:rPr lang="en-US" altLang="ja-JP" sz="2400" dirty="0">
                <a:solidFill>
                  <a:schemeClr val="tx1"/>
                </a:solidFill>
              </a:rPr>
            </a:br>
            <a:r>
              <a:rPr lang="ja-JP" altLang="en-US" sz="2400" dirty="0">
                <a:solidFill>
                  <a:schemeClr val="tx1"/>
                </a:solidFill>
              </a:rPr>
              <a:t>入力トークン数</a:t>
            </a:r>
            <a:r>
              <a:rPr lang="en-US" altLang="ja-JP" sz="2400" dirty="0">
                <a:solidFill>
                  <a:schemeClr val="tx1"/>
                </a:solidFill>
              </a:rPr>
              <a:t>: 1.90 M </a:t>
            </a:r>
            <a:r>
              <a:rPr lang="ja-JP" altLang="en-US" sz="2400" dirty="0">
                <a:solidFill>
                  <a:schemeClr val="tx1"/>
                </a:solidFill>
              </a:rPr>
              <a:t>トークン</a:t>
            </a:r>
            <a:br>
              <a:rPr lang="en-US" altLang="ja-JP" sz="2400" dirty="0">
                <a:solidFill>
                  <a:schemeClr val="tx1"/>
                </a:solidFill>
              </a:rPr>
            </a:br>
            <a:r>
              <a:rPr lang="ja-JP" altLang="en-US" sz="2400" dirty="0">
                <a:solidFill>
                  <a:schemeClr val="tx1"/>
                </a:solidFill>
              </a:rPr>
              <a:t>出力トークン数</a:t>
            </a:r>
            <a:r>
              <a:rPr lang="en-US" altLang="ja-JP" sz="2400" dirty="0">
                <a:solidFill>
                  <a:schemeClr val="tx1"/>
                </a:solidFill>
              </a:rPr>
              <a:t>: 0.04 M </a:t>
            </a:r>
            <a:r>
              <a:rPr lang="ja-JP" altLang="en-US" sz="2400" dirty="0">
                <a:solidFill>
                  <a:schemeClr val="tx1"/>
                </a:solidFill>
              </a:rPr>
              <a:t>トークン</a:t>
            </a:r>
            <a:endParaRPr lang="en-US" altLang="ja-JP"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spTree>
    <p:extLst>
      <p:ext uri="{BB962C8B-B14F-4D97-AF65-F5344CB8AC3E}">
        <p14:creationId xmlns:p14="http://schemas.microsoft.com/office/powerpoint/2010/main" val="3565570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1)</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3B6C0-B830-F02B-A798-41D4E1D547D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D485BB0C-D12E-A56D-1D75-C597D18BAFDE}"/>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 </a:t>
                </a:r>
                <a14:m>
                  <m:oMath xmlns:m="http://schemas.openxmlformats.org/officeDocument/2006/math">
                    <m:r>
                      <a:rPr lang="en-US" altLang="ja-JP" sz="3200" b="1" i="1" smtClean="0">
                        <a:latin typeface="Cambria Math" panose="02040503050406030204" pitchFamily="18" charset="0"/>
                      </a:rPr>
                      <m:t>𝒔𝒄𝒐𝒓𝒆</m:t>
                    </m:r>
                  </m:oMath>
                </a14:m>
                <a:r>
                  <a:rPr lang="en-US" sz="2400" b="1" dirty="0">
                    <a:latin typeface="+mn-ea"/>
                    <a:ea typeface="+mn-ea"/>
                  </a:rPr>
                  <a:t> </a:t>
                </a:r>
                <a:r>
                  <a:rPr lang="ja-JP" altLang="en-US" sz="2400" b="1" dirty="0">
                    <a:latin typeface="+mn-ea"/>
                    <a:ea typeface="+mn-ea"/>
                  </a:rPr>
                  <a:t>のヒストグラム</a:t>
                </a:r>
                <a:r>
                  <a:rPr lang="en-US" altLang="ja-JP" sz="2400" b="1" dirty="0">
                    <a:latin typeface="+mn-ea"/>
                  </a:rPr>
                  <a:t> (</a:t>
                </a:r>
                <a14:m>
                  <m:oMath xmlns:m="http://schemas.openxmlformats.org/officeDocument/2006/math">
                    <m:r>
                      <a:rPr lang="ja-JP" altLang="en-US" sz="2400" b="1" i="1" smtClean="0">
                        <a:latin typeface="Cambria Math" panose="02040503050406030204" pitchFamily="18" charset="0"/>
                      </a:rPr>
                      <m:t>𝜶</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𝟓</m:t>
                    </m:r>
                  </m:oMath>
                </a14:m>
                <a:r>
                  <a:rPr lang="en-US" altLang="ja-JP" sz="2400" b="1" dirty="0">
                    <a:latin typeface="+mn-ea"/>
                  </a:rPr>
                  <a:t>)</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D485BB0C-D12E-A56D-1D75-C597D18BAFDE}"/>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7500" b="-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142A45CD-0666-3D5D-E810-51C3D3F56A7C}"/>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pic>
        <p:nvPicPr>
          <p:cNvPr id="3" name="図 2">
            <a:extLst>
              <a:ext uri="{FF2B5EF4-FFF2-40B4-BE49-F238E27FC236}">
                <a16:creationId xmlns:a16="http://schemas.microsoft.com/office/drawing/2014/main" id="{14B5DC23-69A3-72EB-F4FB-B8F60381AC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772" y="1583703"/>
            <a:ext cx="3128303" cy="2413262"/>
          </a:xfrm>
          <a:prstGeom prst="rect">
            <a:avLst/>
          </a:prstGeom>
        </p:spPr>
      </p:pic>
      <p:pic>
        <p:nvPicPr>
          <p:cNvPr id="2" name="図 1">
            <a:extLst>
              <a:ext uri="{FF2B5EF4-FFF2-40B4-BE49-F238E27FC236}">
                <a16:creationId xmlns:a16="http://schemas.microsoft.com/office/drawing/2014/main" id="{BC3B4821-ADAB-B5E2-286C-5765E668ABB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73440" y="1651389"/>
            <a:ext cx="3128303" cy="2277890"/>
          </a:xfrm>
          <a:prstGeom prst="rect">
            <a:avLst/>
          </a:prstGeom>
        </p:spPr>
      </p:pic>
      <p:pic>
        <p:nvPicPr>
          <p:cNvPr id="4" name="図 3">
            <a:extLst>
              <a:ext uri="{FF2B5EF4-FFF2-40B4-BE49-F238E27FC236}">
                <a16:creationId xmlns:a16="http://schemas.microsoft.com/office/drawing/2014/main" id="{6A59BC6D-FAEF-C7BC-C89E-BDAE01B54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772" y="4370381"/>
            <a:ext cx="3128303" cy="2277890"/>
          </a:xfrm>
          <a:prstGeom prst="rect">
            <a:avLst/>
          </a:prstGeom>
        </p:spPr>
      </p:pic>
      <p:sp>
        <p:nvSpPr>
          <p:cNvPr id="6" name="テキスト ボックス 5">
            <a:extLst>
              <a:ext uri="{FF2B5EF4-FFF2-40B4-BE49-F238E27FC236}">
                <a16:creationId xmlns:a16="http://schemas.microsoft.com/office/drawing/2014/main" id="{8C2814B4-5B4E-9675-032E-B525B6D3DD41}"/>
              </a:ext>
            </a:extLst>
          </p:cNvPr>
          <p:cNvSpPr txBox="1"/>
          <p:nvPr/>
        </p:nvSpPr>
        <p:spPr>
          <a:xfrm>
            <a:off x="430485" y="1246172"/>
            <a:ext cx="1185251" cy="369332"/>
          </a:xfrm>
          <a:prstGeom prst="rect">
            <a:avLst/>
          </a:prstGeom>
          <a:noFill/>
        </p:spPr>
        <p:txBody>
          <a:bodyPr wrap="square" rtlCol="0">
            <a:spAutoFit/>
          </a:bodyPr>
          <a:lstStyle/>
          <a:p>
            <a:r>
              <a:rPr kumimoji="1" lang="en-US" altLang="ja-JP" dirty="0"/>
              <a:t>train</a:t>
            </a:r>
            <a:endParaRPr kumimoji="1" lang="ja-JP" altLang="en-US" dirty="0"/>
          </a:p>
        </p:txBody>
      </p:sp>
      <p:sp>
        <p:nvSpPr>
          <p:cNvPr id="8" name="テキスト ボックス 7">
            <a:extLst>
              <a:ext uri="{FF2B5EF4-FFF2-40B4-BE49-F238E27FC236}">
                <a16:creationId xmlns:a16="http://schemas.microsoft.com/office/drawing/2014/main" id="{7B396DEF-6974-61D8-EA6D-268171A580D9}"/>
              </a:ext>
            </a:extLst>
          </p:cNvPr>
          <p:cNvSpPr txBox="1"/>
          <p:nvPr/>
        </p:nvSpPr>
        <p:spPr>
          <a:xfrm>
            <a:off x="430485" y="3961209"/>
            <a:ext cx="1185251" cy="369332"/>
          </a:xfrm>
          <a:prstGeom prst="rect">
            <a:avLst/>
          </a:prstGeom>
          <a:noFill/>
        </p:spPr>
        <p:txBody>
          <a:bodyPr wrap="square" rtlCol="0">
            <a:spAutoFit/>
          </a:bodyPr>
          <a:lstStyle/>
          <a:p>
            <a:r>
              <a:rPr kumimoji="1" lang="en-US" altLang="ja-JP" dirty="0"/>
              <a:t>test</a:t>
            </a:r>
            <a:endParaRPr kumimoji="1" lang="ja-JP" altLang="en-US" dirty="0"/>
          </a:p>
        </p:txBody>
      </p:sp>
      <p:sp>
        <p:nvSpPr>
          <p:cNvPr id="9" name="テキスト ボックス 8">
            <a:extLst>
              <a:ext uri="{FF2B5EF4-FFF2-40B4-BE49-F238E27FC236}">
                <a16:creationId xmlns:a16="http://schemas.microsoft.com/office/drawing/2014/main" id="{7C3998C1-B97B-8181-802C-0DF3A07B1A8E}"/>
              </a:ext>
            </a:extLst>
          </p:cNvPr>
          <p:cNvSpPr txBox="1"/>
          <p:nvPr/>
        </p:nvSpPr>
        <p:spPr>
          <a:xfrm>
            <a:off x="5204764" y="1242142"/>
            <a:ext cx="1657675" cy="369332"/>
          </a:xfrm>
          <a:prstGeom prst="rect">
            <a:avLst/>
          </a:prstGeom>
          <a:noFill/>
        </p:spPr>
        <p:txBody>
          <a:bodyPr wrap="square" rtlCol="0">
            <a:spAutoFit/>
          </a:bodyPr>
          <a:lstStyle/>
          <a:p>
            <a:r>
              <a:rPr kumimoji="1" lang="en-US" altLang="ja-JP" dirty="0"/>
              <a:t>validation</a:t>
            </a:r>
            <a:endParaRPr kumimoji="1" lang="ja-JP" altLang="en-US" dirty="0"/>
          </a:p>
        </p:txBody>
      </p:sp>
    </p:spTree>
    <p:extLst>
      <p:ext uri="{BB962C8B-B14F-4D97-AF65-F5344CB8AC3E}">
        <p14:creationId xmlns:p14="http://schemas.microsoft.com/office/powerpoint/2010/main" val="480292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従来手法では誤答し</a:t>
            </a:r>
            <a:r>
              <a:rPr lang="en-US" altLang="ja-JP" sz="2400" b="1" dirty="0">
                <a:latin typeface="+mn-ea"/>
              </a:rPr>
              <a:t>, </a:t>
            </a:r>
            <a:r>
              <a:rPr lang="ja-JP" altLang="en-US" sz="2400" b="1" dirty="0">
                <a:latin typeface="+mn-ea"/>
              </a:rPr>
              <a:t>提案手法 </a:t>
            </a:r>
            <a:r>
              <a:rPr lang="en-US" altLang="ja-JP" sz="2400" b="1" dirty="0">
                <a:latin typeface="+mn-ea"/>
              </a:rPr>
              <a:t>1 </a:t>
            </a:r>
            <a:r>
              <a:rPr lang="ja-JP" altLang="en-US" sz="2400" b="1" dirty="0">
                <a:latin typeface="+mn-ea"/>
              </a:rPr>
              <a:t>では正解したデータ例</a:t>
            </a: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br>
              <a:rPr lang="en-US" altLang="ja-JP" sz="2400" b="1" dirty="0">
                <a:latin typeface="+mn-ea"/>
              </a:rPr>
            </a:br>
            <a:r>
              <a:rPr lang="en-US" b="1" dirty="0">
                <a:latin typeface="+mn-ea"/>
                <a:ea typeface="+mn-ea"/>
              </a:rPr>
              <a:t>	</a:t>
            </a:r>
            <a:r>
              <a:rPr lang="en-US" sz="2000" dirty="0">
                <a:latin typeface="+mn-ea"/>
                <a:ea typeface="+mn-ea"/>
              </a:rPr>
              <a:t>	</a:t>
            </a:r>
            <a:br>
              <a:rPr lang="en-US" sz="2000" dirty="0">
                <a:latin typeface="+mn-ea"/>
                <a:ea typeface="+mn-ea"/>
              </a:rPr>
            </a:br>
            <a:r>
              <a:rPr lang="en-US" dirty="0">
                <a:latin typeface="+mn-ea"/>
                <a:ea typeface="+mn-ea"/>
              </a:rPr>
              <a:t>	</a:t>
            </a:r>
            <a:endParaRPr lang="en-US" altLang="ja-JP"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a:t>
            </a:r>
            <a:r>
              <a:rPr kumimoji="1" lang="ja-JP" altLang="en-US" sz="1050" dirty="0">
                <a:solidFill>
                  <a:sysClr val="windowText" lastClr="000000"/>
                </a:solidFill>
                <a:highlight>
                  <a:srgbClr val="00FF00"/>
                </a:highlight>
              </a:rPr>
              <a:t>映画の特別試写会</a:t>
            </a:r>
            <a:r>
              <a:rPr kumimoji="1" lang="ja-JP" altLang="en-US" sz="1050" dirty="0">
                <a:solidFill>
                  <a:sysClr val="windowText" lastClr="000000"/>
                </a:solidFill>
                <a:highlight>
                  <a:srgbClr val="FFFF00"/>
                </a:highlight>
              </a:rPr>
              <a:t>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a:t>
            </a:r>
            <a:r>
              <a:rPr lang="ja-JP" altLang="en-US" sz="1050" b="0" i="0" dirty="0">
                <a:solidFill>
                  <a:schemeClr val="bg1"/>
                </a:solidFill>
                <a:effectLst/>
                <a:highlight>
                  <a:srgbClr val="00FF00"/>
                </a:highlight>
                <a:latin typeface="Courier New" panose="02070309020205020404" pitchFamily="49" charset="0"/>
              </a:rPr>
              <a:t>映画の特別試写会</a:t>
            </a:r>
            <a:r>
              <a:rPr lang="ja-JP" altLang="en-US" sz="1050" b="0" i="0" dirty="0">
                <a:solidFill>
                  <a:schemeClr val="bg1"/>
                </a:solidFill>
                <a:effectLst/>
                <a:highlight>
                  <a:srgbClr val="FFFF00"/>
                </a:highlight>
                <a:latin typeface="Courier New" panose="02070309020205020404" pitchFamily="49" charset="0"/>
              </a:rPr>
              <a:t>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spTree>
    <p:extLst>
      <p:ext uri="{BB962C8B-B14F-4D97-AF65-F5344CB8AC3E}">
        <p14:creationId xmlns:p14="http://schemas.microsoft.com/office/powerpoint/2010/main" val="2888691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14C0BA-28C1-3D09-C4C5-2C37A310988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6D8178B2-768B-4E77-9DB1-4840C7DD1AB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6D8178B2-768B-4E77-9DB1-4840C7DD1AB5}"/>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8F8E9005-FEB8-7134-73BF-7D3F0546EA24}"/>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C0AFE3B-D1AD-8E3C-9B8D-6FED6CAF11DF}"/>
                  </a:ext>
                </a:extLst>
              </p:cNvPr>
              <p:cNvSpPr txBox="1"/>
              <p:nvPr/>
            </p:nvSpPr>
            <p:spPr>
              <a:xfrm>
                <a:off x="1328793" y="2382014"/>
                <a:ext cx="6486414" cy="211154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oMath>
                </a14:m>
                <a:r>
                  <a:rPr kumimoji="1" lang="ja-JP" altLang="en-US" sz="2400" dirty="0"/>
                  <a:t>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C0AFE3B-D1AD-8E3C-9B8D-6FED6CAF11DF}"/>
                  </a:ext>
                </a:extLst>
              </p:cNvPr>
              <p:cNvSpPr txBox="1">
                <a:spLocks noRot="1" noChangeAspect="1" noMove="1" noResize="1" noEditPoints="1" noAdjustHandles="1" noChangeArrowheads="1" noChangeShapeType="1" noTextEdit="1"/>
              </p:cNvSpPr>
              <p:nvPr/>
            </p:nvSpPr>
            <p:spPr>
              <a:xfrm>
                <a:off x="1328793" y="2382014"/>
                <a:ext cx="6486414" cy="2111540"/>
              </a:xfrm>
              <a:prstGeom prst="rect">
                <a:avLst/>
              </a:prstGeom>
              <a:blipFill>
                <a:blip r:embed="rId4"/>
                <a:stretch>
                  <a:fillRect l="-2914" t="-54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395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a:t>
            </a:r>
            <a:r>
              <a:rPr lang="ja-JP" altLang="en-US" sz="2400" b="1" dirty="0">
                <a:latin typeface="+mn-ea"/>
                <a:ea typeface="+mn-ea"/>
              </a:rPr>
              <a:t>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dirty="0"/>
          </a:p>
        </p:txBody>
      </p:sp>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9B5495-19E5-93F5-21A2-620466638A0E}"/>
                  </a:ext>
                </a:extLst>
              </p:cNvPr>
              <p:cNvSpPr txBox="1"/>
              <p:nvPr/>
            </p:nvSpPr>
            <p:spPr>
              <a:xfrm>
                <a:off x="4310742" y="1781761"/>
                <a:ext cx="4469258" cy="1950470"/>
              </a:xfrm>
              <a:prstGeom prst="rect">
                <a:avLst/>
              </a:prstGeom>
              <a:noFill/>
              <a:ln>
                <a:solidFill>
                  <a:schemeClr val="accent5">
                    <a:lumMod val="75000"/>
                  </a:schemeClr>
                </a:solidFill>
              </a:ln>
            </p:spPr>
            <p:txBody>
              <a:bodyPr wrap="square" rtlCol="0">
                <a:spAutoFit/>
              </a:bodyPr>
              <a:lstStyle/>
              <a:p>
                <a:r>
                  <a:rPr kumimoji="1" lang="ja-JP" altLang="en-US" dirty="0"/>
                  <a:t>和が </a:t>
                </a:r>
                <a:r>
                  <a:rPr kumimoji="1" lang="en-US" altLang="ja-JP" dirty="0"/>
                  <a:t>1 </a:t>
                </a:r>
                <a:r>
                  <a:rPr kumimoji="1" lang="ja-JP" altLang="en-US" dirty="0"/>
                  <a:t>となる</a:t>
                </a:r>
                <a:endParaRPr kumimoji="1" lang="en-US" altLang="ja-JP" dirty="0"/>
              </a:p>
              <a:p>
                <a:r>
                  <a:rPr kumimoji="1" lang="ja-JP" altLang="en-US" dirty="0"/>
                  <a:t>学習可能なパラメータ </a:t>
                </a:r>
                <a14:m>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a14:m>
                <a:r>
                  <a:rPr kumimoji="1" lang="ja-JP" altLang="en-US" dirty="0"/>
                  <a:t> を用いて</a:t>
                </a:r>
                <a:endParaRPr kumimoji="1" lang="en-US" altLang="ja-JP"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dirty="0"/>
                  <a:t>を入力文の分散表現とする</a:t>
                </a:r>
                <a:endParaRPr kumimoji="1" lang="en-US" altLang="ja-JP" dirty="0"/>
              </a:p>
            </p:txBody>
          </p:sp>
        </mc:Choice>
        <mc:Fallback xmlns="">
          <p:sp>
            <p:nvSpPr>
              <p:cNvPr id="3" name="テキスト ボックス 2">
                <a:extLst>
                  <a:ext uri="{FF2B5EF4-FFF2-40B4-BE49-F238E27FC236}">
                    <a16:creationId xmlns:a16="http://schemas.microsoft.com/office/drawing/2014/main" id="{FF9B5495-19E5-93F5-21A2-620466638A0E}"/>
                  </a:ext>
                </a:extLst>
              </p:cNvPr>
              <p:cNvSpPr txBox="1">
                <a:spLocks noRot="1" noChangeAspect="1" noMove="1" noResize="1" noEditPoints="1" noAdjustHandles="1" noChangeArrowheads="1" noChangeShapeType="1" noTextEdit="1"/>
              </p:cNvSpPr>
              <p:nvPr/>
            </p:nvSpPr>
            <p:spPr>
              <a:xfrm>
                <a:off x="4310742" y="1781761"/>
                <a:ext cx="4469258" cy="1950470"/>
              </a:xfrm>
              <a:prstGeom prst="rect">
                <a:avLst/>
              </a:prstGeom>
              <a:blipFill>
                <a:blip r:embed="rId4"/>
                <a:stretch>
                  <a:fillRect l="-952" t="-1863" r="-1088" b="-3106"/>
                </a:stretch>
              </a:blipFill>
              <a:ln>
                <a:solidFill>
                  <a:schemeClr val="accent5">
                    <a:lumMod val="75000"/>
                  </a:schemeClr>
                </a:solidFill>
              </a:ln>
            </p:spPr>
            <p:txBody>
              <a:bodyPr/>
              <a:lstStyle/>
              <a:p>
                <a:r>
                  <a:rPr lang="ja-JP" altLang="en-US">
                    <a:noFill/>
                  </a:rPr>
                  <a:t> </a:t>
                </a:r>
              </a:p>
            </p:txBody>
          </p:sp>
        </mc:Fallback>
      </mc:AlternateContent>
      <p:grpSp>
        <p:nvGrpSpPr>
          <p:cNvPr id="8" name="グループ化 7">
            <a:extLst>
              <a:ext uri="{FF2B5EF4-FFF2-40B4-BE49-F238E27FC236}">
                <a16:creationId xmlns:a16="http://schemas.microsoft.com/office/drawing/2014/main" id="{E9AABA68-2D79-5026-92BC-15DB9C00FF95}"/>
              </a:ext>
            </a:extLst>
          </p:cNvPr>
          <p:cNvGrpSpPr/>
          <p:nvPr/>
        </p:nvGrpSpPr>
        <p:grpSpPr>
          <a:xfrm>
            <a:off x="119742" y="1781761"/>
            <a:ext cx="3997917" cy="4036563"/>
            <a:chOff x="119742" y="1713950"/>
            <a:chExt cx="3997917" cy="4036563"/>
          </a:xfrm>
        </p:grpSpPr>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9742" y="1713950"/>
              <a:ext cx="3997917" cy="4036563"/>
            </a:xfrm>
            <a:prstGeom prst="rect">
              <a:avLst/>
            </a:prstGeom>
          </p:spPr>
        </p:pic>
        <p:sp>
          <p:nvSpPr>
            <p:cNvPr id="4" name="正方形/長方形 3">
              <a:extLst>
                <a:ext uri="{FF2B5EF4-FFF2-40B4-BE49-F238E27FC236}">
                  <a16:creationId xmlns:a16="http://schemas.microsoft.com/office/drawing/2014/main" id="{2F173A6B-AD14-69A6-AD1B-20F0C3535916}"/>
                </a:ext>
              </a:extLst>
            </p:cNvPr>
            <p:cNvSpPr/>
            <p:nvPr/>
          </p:nvSpPr>
          <p:spPr>
            <a:xfrm>
              <a:off x="2200919" y="2971800"/>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F75EBA3-34B8-6C1D-2F77-83EA9E4A5D4C}"/>
                </a:ext>
              </a:extLst>
            </p:cNvPr>
            <p:cNvSpPr/>
            <p:nvPr/>
          </p:nvSpPr>
          <p:spPr>
            <a:xfrm>
              <a:off x="175808" y="3844872"/>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AF824E3-6034-FAC0-B1B7-ECFF913C16E2}"/>
                  </a:ext>
                </a:extLst>
              </p:cNvPr>
              <p:cNvSpPr txBox="1"/>
              <p:nvPr/>
            </p:nvSpPr>
            <p:spPr>
              <a:xfrm>
                <a:off x="4310742" y="3952284"/>
                <a:ext cx="4469258" cy="1865319"/>
              </a:xfrm>
              <a:prstGeom prst="rect">
                <a:avLst/>
              </a:prstGeom>
              <a:noFill/>
              <a:ln w="12700">
                <a:solidFill>
                  <a:schemeClr val="accent5">
                    <a:lumMod val="75000"/>
                  </a:schemeClr>
                </a:solidFill>
              </a:ln>
            </p:spPr>
            <p:txBody>
              <a:bodyPr wrap="square" lIns="0" tIns="0" rIns="0" bIns="0" rtlCol="0">
                <a:spAutoFit/>
              </a:bodyPr>
              <a:lstStyle/>
              <a:p>
                <a:endParaRPr kumimoji="1" lang="en-US" altLang="ja-JP" dirty="0"/>
              </a:p>
              <a:p>
                <a:r>
                  <a:rPr kumimoji="1" lang="ja-JP" altLang="en-US" dirty="0"/>
                  <a:t>　更新後</a:t>
                </a:r>
                <a14:m>
                  <m:oMath xmlns:m="http://schemas.openxmlformats.org/officeDocument/2006/math">
                    <m:r>
                      <a:rPr kumimoji="1" lang="ja-JP" altLang="en-US" b="0" i="1" dirty="0">
                        <a:latin typeface="Cambria Math" panose="02040503050406030204" pitchFamily="18" charset="0"/>
                      </a:rPr>
                      <m:t>の</m:t>
                    </m:r>
                    <m:r>
                      <a:rPr kumimoji="1" lang="ja-JP" altLang="en-US" i="1" dirty="0" smtClean="0">
                        <a:latin typeface="Cambria Math" panose="02040503050406030204" pitchFamily="18" charset="0"/>
                      </a:rPr>
                      <m:t>パラメータ</m:t>
                    </m:r>
                    <m:r>
                      <a:rPr kumimoji="1" lang="ja-JP" altLang="en-US" i="1" dirty="0">
                        <a:latin typeface="Cambria Math" panose="02040503050406030204" pitchFamily="18" charset="0"/>
                      </a:rPr>
                      <m:t>を</m:t>
                    </m:r>
                  </m:oMath>
                </a14:m>
                <a:r>
                  <a:rPr kumimoji="1" lang="en-US" altLang="ja-JP" i="1" dirty="0">
                    <a:latin typeface="Cambria Math" panose="02040503050406030204" pitchFamily="18" charset="0"/>
                  </a:rPr>
                  <a:t>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𝑝</m:t>
                        </m:r>
                      </m:e>
                      <m:sup>
                        <m:r>
                          <a:rPr kumimoji="1" lang="en-US" altLang="ja-JP" b="0" i="1" dirty="0" smtClean="0">
                            <a:latin typeface="Cambria Math" panose="02040503050406030204" pitchFamily="18" charset="0"/>
                          </a:rPr>
                          <m:t>′</m:t>
                        </m:r>
                      </m:sup>
                    </m:sSup>
                    <m:r>
                      <a:rPr kumimoji="1" lang="en-US" altLang="ja-JP" b="0" i="1" dirty="0" smtClean="0">
                        <a:latin typeface="Cambria Math" panose="02040503050406030204" pitchFamily="18" charset="0"/>
                      </a:rPr>
                      <m:t>, </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𝑞</m:t>
                        </m:r>
                      </m:e>
                      <m:sup>
                        <m:r>
                          <a:rPr kumimoji="1" lang="en-US" altLang="ja-JP" b="0" i="1" dirty="0" smtClean="0">
                            <a:latin typeface="Cambria Math" panose="02040503050406030204" pitchFamily="18" charset="0"/>
                          </a:rPr>
                          <m:t>′</m:t>
                        </m:r>
                      </m:sup>
                    </m:sSup>
                  </m:oMath>
                </a14:m>
                <a:r>
                  <a:rPr kumimoji="1" lang="ja-JP" altLang="en-US" dirty="0"/>
                  <a:t>とすると</a:t>
                </a:r>
                <a:endParaRPr kumimoji="1" lang="en-US" altLang="ja-JP"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p>
              <a:p>
                <a:pPr algn="ctr"/>
                <a:endParaRPr kumimoji="1" lang="en-US" altLang="ja-JP" sz="2000" dirty="0"/>
              </a:p>
            </p:txBody>
          </p:sp>
        </mc:Choice>
        <mc:Fallback xmlns="">
          <p:sp>
            <p:nvSpPr>
              <p:cNvPr id="6" name="テキスト ボックス 5">
                <a:extLst>
                  <a:ext uri="{FF2B5EF4-FFF2-40B4-BE49-F238E27FC236}">
                    <a16:creationId xmlns:a16="http://schemas.microsoft.com/office/drawing/2014/main" id="{AAF824E3-6034-FAC0-B1B7-ECFF913C16E2}"/>
                  </a:ext>
                </a:extLst>
              </p:cNvPr>
              <p:cNvSpPr txBox="1">
                <a:spLocks noRot="1" noChangeAspect="1" noMove="1" noResize="1" noEditPoints="1" noAdjustHandles="1" noChangeArrowheads="1" noChangeShapeType="1" noTextEdit="1"/>
              </p:cNvSpPr>
              <p:nvPr/>
            </p:nvSpPr>
            <p:spPr>
              <a:xfrm>
                <a:off x="4310742" y="3952284"/>
                <a:ext cx="4469258" cy="1865319"/>
              </a:xfrm>
              <a:prstGeom prst="rect">
                <a:avLst/>
              </a:prstGeom>
              <a:blipFill>
                <a:blip r:embed="rId6"/>
                <a:stretch>
                  <a:fillRect/>
                </a:stretch>
              </a:blipFill>
              <a:ln w="12700">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2984991"/>
            <a:ext cx="9024258" cy="27151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dirty="0">
                <a:latin typeface="+mn-ea"/>
              </a:rPr>
              <a:t>を用いた要約文生成</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dirty="0">
                <a:latin typeface="+mn-ea"/>
              </a:rPr>
              <a:t>CAP </a:t>
            </a:r>
            <a:r>
              <a:rPr lang="ja-JP" altLang="en-US" sz="2000" dirty="0">
                <a:latin typeface="+mn-ea"/>
              </a:rPr>
              <a:t>をベースとした</a:t>
            </a:r>
            <a:r>
              <a:rPr lang="ja-JP" altLang="en-US" sz="2000" b="1" dirty="0">
                <a:latin typeface="+mn-ea"/>
              </a:rPr>
              <a:t>要約文情報</a:t>
            </a:r>
            <a:r>
              <a:rPr lang="ja-JP" altLang="en-US" sz="2000" dirty="0">
                <a:latin typeface="+mn-ea"/>
              </a:rPr>
              <a:t>を組み込んだプーリング手法の提案</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a:t>
            </a:r>
            <a:r>
              <a:rPr lang="ja-JP" altLang="en-US" sz="2000" dirty="0">
                <a:latin typeface="+mn-ea"/>
              </a:rPr>
              <a:t>による提案手法に対する有効性の検証</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
        <p:nvSpPr>
          <p:cNvPr id="2" name="Google Shape;92;p14">
            <a:extLst>
              <a:ext uri="{FF2B5EF4-FFF2-40B4-BE49-F238E27FC236}">
                <a16:creationId xmlns:a16="http://schemas.microsoft.com/office/drawing/2014/main" id="{15C707F0-6EAA-58EF-84D5-61CD2924AA42}"/>
              </a:ext>
            </a:extLst>
          </p:cNvPr>
          <p:cNvSpPr txBox="1"/>
          <p:nvPr/>
        </p:nvSpPr>
        <p:spPr>
          <a:xfrm>
            <a:off x="119742" y="679741"/>
            <a:ext cx="9024258" cy="18271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dirty="0">
                <a:latin typeface="+mn-ea"/>
              </a:rPr>
              <a:t>原文に含まれる</a:t>
            </a:r>
            <a:r>
              <a:rPr lang="ja-JP" altLang="en-US" sz="2000" b="1" dirty="0">
                <a:latin typeface="+mn-ea"/>
              </a:rPr>
              <a:t>重要な文脈情報</a:t>
            </a:r>
            <a:r>
              <a:rPr lang="ja-JP" altLang="en-US" sz="2000" dirty="0">
                <a:latin typeface="+mn-ea"/>
              </a:rPr>
              <a:t>をより効果的に学習できる手法および</a:t>
            </a:r>
            <a:br>
              <a:rPr lang="en-US" altLang="ja-JP" sz="2000" dirty="0">
                <a:latin typeface="+mn-ea"/>
              </a:rPr>
            </a:br>
            <a:r>
              <a:rPr lang="ja-JP" altLang="en-US" sz="2000" dirty="0">
                <a:latin typeface="+mn-ea"/>
              </a:rPr>
              <a:t>　 適切な分散表現の獲得</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21674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42350</TotalTime>
  <Words>8727</Words>
  <Application>Microsoft Office PowerPoint</Application>
  <PresentationFormat>画面に合わせる (4:3)</PresentationFormat>
  <Paragraphs>1008</Paragraphs>
  <Slides>56</Slides>
  <Notes>54</Notes>
  <HiddenSlides>3</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56</vt:i4>
      </vt:variant>
    </vt:vector>
  </HeadingPairs>
  <TitlesOfParts>
    <vt:vector size="68"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Symbol</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691</cp:revision>
  <dcterms:created xsi:type="dcterms:W3CDTF">2020-01-13T19:40:26Z</dcterms:created>
  <dcterms:modified xsi:type="dcterms:W3CDTF">2025-02-16T18:31:39Z</dcterms:modified>
</cp:coreProperties>
</file>